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Alexandria" panose="020B0604020202020204" charset="-78"/>
      <p:regular r:id="rId13"/>
    </p:embeddedFont>
    <p:embeddedFont>
      <p:font typeface="Nobile" panose="020B0604020202020204" charset="0"/>
      <p:regular r:id="rId14"/>
    </p:embeddedFont>
  </p:embeddedFontLst>
  <p:defaultTextStyle>
    <a:defPPr>
      <a:defRPr lang="uz-Latn-U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8" d="100"/>
          <a:sy n="58" d="100"/>
        </p:scale>
        <p:origin x="67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9394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22230"/>
            <a:ext cx="7556421" cy="2126337"/>
          </a:xfrm>
          <a:prstGeom prst="rect">
            <a:avLst/>
          </a:prstGeom>
          <a:noFill/>
          <a:ln/>
        </p:spPr>
        <p:txBody>
          <a:bodyPr wrap="square" lIns="0" tIns="0" rIns="0" bIns="0" rtlCol="0" anchor="t"/>
          <a:lstStyle/>
          <a:p>
            <a:pPr marL="0" indent="0">
              <a:lnSpc>
                <a:spcPts val="5550"/>
              </a:lnSpc>
              <a:buNone/>
            </a:pPr>
            <a:r>
              <a:rPr lang="en-US" sz="6000" dirty="0">
                <a:solidFill>
                  <a:srgbClr val="1B1B27"/>
                </a:solidFill>
                <a:latin typeface="Alexandria" pitchFamily="34" charset="0"/>
                <a:ea typeface="Alexandria" pitchFamily="34" charset="-122"/>
                <a:cs typeface="Alexandria" pitchFamily="34" charset="-120"/>
              </a:rPr>
              <a:t>YADRO MODELLARI: Zamonaviy Texnologiyalarning Asosi</a:t>
            </a:r>
            <a:endParaRPr lang="en-US" sz="6000" dirty="0"/>
          </a:p>
        </p:txBody>
      </p:sp>
      <p:sp>
        <p:nvSpPr>
          <p:cNvPr id="4" name="Text 1"/>
          <p:cNvSpPr/>
          <p:nvPr/>
        </p:nvSpPr>
        <p:spPr>
          <a:xfrm>
            <a:off x="793789" y="3786009"/>
            <a:ext cx="7556421" cy="2540318"/>
          </a:xfrm>
          <a:prstGeom prst="rect">
            <a:avLst/>
          </a:prstGeom>
          <a:noFill/>
          <a:ln/>
        </p:spPr>
        <p:txBody>
          <a:bodyPr wrap="square" lIns="0" tIns="0" rIns="0" bIns="0" rtlCol="0" anchor="t"/>
          <a:lstStyle/>
          <a:p>
            <a:pPr marL="0" indent="0">
              <a:lnSpc>
                <a:spcPts val="2850"/>
              </a:lnSpc>
              <a:buNone/>
            </a:pPr>
            <a:r>
              <a:rPr lang="en-US" sz="2800" dirty="0">
                <a:solidFill>
                  <a:srgbClr val="404155"/>
                </a:solidFill>
                <a:latin typeface="Nobile" pitchFamily="34" charset="0"/>
                <a:ea typeface="Nobile" pitchFamily="34" charset="-122"/>
                <a:cs typeface="Nobile" pitchFamily="34" charset="-120"/>
              </a:rPr>
              <a:t>Hurmatli hamkasblar! Bugungi taqdimotda biz sizlarni sun'iy intellekt sohasidagi eng muhim tushunchalardan biri - yadro modellarining sirlariga olib boramiz. Yadro modellari, ularning turlari, xususiyatlari, afzalliklari va kamchiliklari, shuningdek, amaliy qo'llanilish sohalari bilan tanishamiz. Bizning maqsadimiz - yadro modellari va ularning ta'sirini tushunish va kelajakdagi texnologik rivojlanishga bo'lgan ta'sirini tahlil qilish.</a:t>
            </a:r>
            <a:endParaRPr lang="en-US" sz="2800" dirty="0"/>
          </a:p>
        </p:txBody>
      </p:sp>
      <p:sp>
        <p:nvSpPr>
          <p:cNvPr id="6" name="Text 3"/>
          <p:cNvSpPr/>
          <p:nvPr/>
        </p:nvSpPr>
        <p:spPr>
          <a:xfrm>
            <a:off x="908328" y="5633739"/>
            <a:ext cx="133707" cy="97512"/>
          </a:xfrm>
          <a:prstGeom prst="rect">
            <a:avLst/>
          </a:prstGeom>
          <a:noFill/>
          <a:ln/>
        </p:spPr>
        <p:txBody>
          <a:bodyPr wrap="none" lIns="0" tIns="0" rIns="0" bIns="0" rtlCol="0" anchor="t"/>
          <a:lstStyle/>
          <a:p>
            <a:pPr marL="0" indent="0" algn="ctr">
              <a:lnSpc>
                <a:spcPts val="750"/>
              </a:lnSpc>
              <a:buNone/>
            </a:pPr>
            <a:r>
              <a:rPr lang="en-US" sz="1000" dirty="0">
                <a:solidFill>
                  <a:srgbClr val="FFFFFF"/>
                </a:solidFill>
                <a:latin typeface="Nobile Medium" pitchFamily="34" charset="0"/>
                <a:ea typeface="Nobile Medium" pitchFamily="34" charset="-122"/>
                <a:cs typeface="Nobile Medium" pitchFamily="34" charset="-120"/>
              </a:rPr>
              <a:t>HT</a:t>
            </a:r>
            <a:endParaRPr lang="en-US" sz="1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683073"/>
            <a:ext cx="5670590" cy="708779"/>
          </a:xfrm>
          <a:prstGeom prst="rect">
            <a:avLst/>
          </a:prstGeom>
          <a:noFill/>
          <a:ln/>
        </p:spPr>
        <p:txBody>
          <a:bodyPr wrap="none" lIns="0" tIns="0" rIns="0" bIns="0" rtlCol="0" anchor="t"/>
          <a:lstStyle/>
          <a:p>
            <a:pPr marL="0" indent="0">
              <a:lnSpc>
                <a:spcPts val="5550"/>
              </a:lnSpc>
              <a:buNone/>
            </a:pPr>
            <a:r>
              <a:rPr lang="en-US" sz="6600" dirty="0">
                <a:solidFill>
                  <a:srgbClr val="1B1B27"/>
                </a:solidFill>
                <a:latin typeface="Alexandria" pitchFamily="34" charset="0"/>
                <a:ea typeface="Alexandria" pitchFamily="34" charset="-122"/>
                <a:cs typeface="Alexandria" pitchFamily="34" charset="-120"/>
              </a:rPr>
              <a:t>Xulosa</a:t>
            </a:r>
            <a:endParaRPr lang="en-US" sz="6600" dirty="0"/>
          </a:p>
        </p:txBody>
      </p:sp>
      <p:sp>
        <p:nvSpPr>
          <p:cNvPr id="4" name="Text 1"/>
          <p:cNvSpPr/>
          <p:nvPr/>
        </p:nvSpPr>
        <p:spPr>
          <a:xfrm>
            <a:off x="6280190" y="3732014"/>
            <a:ext cx="7556421" cy="1814513"/>
          </a:xfrm>
          <a:prstGeom prst="rect">
            <a:avLst/>
          </a:prstGeom>
          <a:noFill/>
          <a:ln/>
        </p:spPr>
        <p:txBody>
          <a:bodyPr wrap="square" lIns="0" tIns="0" rIns="0" bIns="0" rtlCol="0" anchor="t"/>
          <a:lstStyle/>
          <a:p>
            <a:pPr marL="0" indent="0">
              <a:buNone/>
            </a:pPr>
            <a:r>
              <a:rPr lang="en-US" sz="2800" dirty="0">
                <a:solidFill>
                  <a:srgbClr val="404155"/>
                </a:solidFill>
                <a:latin typeface="Nobile" pitchFamily="34" charset="0"/>
                <a:ea typeface="Nobile" pitchFamily="34" charset="-122"/>
                <a:cs typeface="Nobile" pitchFamily="34" charset="-120"/>
              </a:rPr>
              <a:t>Yadro modellari - bu sun'iy intellektning eng muhim tushunchalaridan biri bo'lib, turli xil sohalarda inqilob yaratmoqda. Ular katta miqdordagi ma'lumotlarni tahlil qilish, aniq bashoratlar qilish va vazifalarni avtomatlashtirish imkonini beradi. Biroq, yadro modellarini ishlatishda etikani, xavfsizlikni va shaffoflikni hisobga olish kerak.</a:t>
            </a:r>
            <a:endParaRPr lang="en-US" sz="2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088350"/>
            <a:ext cx="7697867" cy="708779"/>
          </a:xfrm>
          <a:prstGeom prst="rect">
            <a:avLst/>
          </a:prstGeom>
          <a:noFill/>
          <a:ln/>
        </p:spPr>
        <p:txBody>
          <a:bodyPr wrap="none" lIns="0" tIns="0" rIns="0" bIns="0" rtlCol="0" anchor="t"/>
          <a:lstStyle/>
          <a:p>
            <a:pPr marL="0" indent="0">
              <a:lnSpc>
                <a:spcPts val="5550"/>
              </a:lnSpc>
              <a:buNone/>
            </a:pPr>
            <a:r>
              <a:rPr lang="en-US" sz="4800" dirty="0">
                <a:solidFill>
                  <a:srgbClr val="1B1B27"/>
                </a:solidFill>
                <a:latin typeface="Alexandria" pitchFamily="34" charset="0"/>
                <a:ea typeface="Alexandria" pitchFamily="34" charset="-122"/>
                <a:cs typeface="Alexandria" pitchFamily="34" charset="-120"/>
              </a:rPr>
              <a:t>Yadro Modellarining Tasnifi</a:t>
            </a:r>
            <a:endParaRPr lang="en-US" sz="4800" dirty="0"/>
          </a:p>
        </p:txBody>
      </p:sp>
      <p:sp>
        <p:nvSpPr>
          <p:cNvPr id="3" name="Text 1"/>
          <p:cNvSpPr/>
          <p:nvPr/>
        </p:nvSpPr>
        <p:spPr>
          <a:xfrm>
            <a:off x="793790" y="2364105"/>
            <a:ext cx="3826431" cy="354330"/>
          </a:xfrm>
          <a:prstGeom prst="rect">
            <a:avLst/>
          </a:prstGeom>
          <a:noFill/>
          <a:ln/>
        </p:spPr>
        <p:txBody>
          <a:bodyPr wrap="none" lIns="0" tIns="0" rIns="0" bIns="0" rtlCol="0" anchor="t"/>
          <a:lstStyle/>
          <a:p>
            <a:pPr marL="0" indent="0">
              <a:lnSpc>
                <a:spcPts val="2750"/>
              </a:lnSpc>
              <a:buNone/>
            </a:pPr>
            <a:r>
              <a:rPr lang="en-US" sz="2400" dirty="0">
                <a:solidFill>
                  <a:srgbClr val="1B1B27"/>
                </a:solidFill>
                <a:latin typeface="Alexandria" pitchFamily="34" charset="0"/>
                <a:ea typeface="Alexandria" pitchFamily="34" charset="-122"/>
                <a:cs typeface="Alexandria" pitchFamily="34" charset="-120"/>
              </a:rPr>
              <a:t>Yadro Modellarining Turlari</a:t>
            </a:r>
            <a:endParaRPr lang="en-US" sz="2400" dirty="0"/>
          </a:p>
        </p:txBody>
      </p:sp>
      <p:sp>
        <p:nvSpPr>
          <p:cNvPr id="4" name="Text 2"/>
          <p:cNvSpPr/>
          <p:nvPr/>
        </p:nvSpPr>
        <p:spPr>
          <a:xfrm>
            <a:off x="793790" y="2945249"/>
            <a:ext cx="6244709" cy="3991928"/>
          </a:xfrm>
          <a:prstGeom prst="rect">
            <a:avLst/>
          </a:prstGeom>
          <a:noFill/>
          <a:ln/>
        </p:spPr>
        <p:txBody>
          <a:bodyPr wrap="square" lIns="0" tIns="0" rIns="0" bIns="0" rtlCol="0" anchor="t"/>
          <a:lstStyle/>
          <a:p>
            <a:pPr marL="0" indent="0">
              <a:lnSpc>
                <a:spcPts val="2850"/>
              </a:lnSpc>
              <a:buNone/>
            </a:pPr>
            <a:r>
              <a:rPr lang="en-US" dirty="0">
                <a:solidFill>
                  <a:srgbClr val="404155"/>
                </a:solidFill>
                <a:latin typeface="Nobile" pitchFamily="34" charset="0"/>
                <a:ea typeface="Nobile" pitchFamily="34" charset="-122"/>
                <a:cs typeface="Nobile" pitchFamily="34" charset="-120"/>
              </a:rPr>
              <a:t>Yadro modellari turli xil usullar bilan tasniflanadi. Eng keng tarqalgan tasniflash usullari quyidagilardir: - **Mashina ta'limi modellariga asoslangan yadro modellari**: Bu modellar mashina ta'limi algoritmlarini o'rganish uchun ma'lumotlar to'plamlaridan foydalanadi. - **Chuqur o'rganish modellariga asoslangan yadro modellari**: Bu modellar chuqur o'rganish algoritmlaridan foydalanib, katta miqdordagi ma'lumotlarni tahlil qiladi. - **Gibrid yadro modellari**: Bu modellar yuqoridagi ikkita turdagi modellarni birlashtirib, ularning afzalliklaridan foydalanadi.</a:t>
            </a:r>
            <a:endParaRPr lang="en-US" dirty="0"/>
          </a:p>
        </p:txBody>
      </p:sp>
      <p:sp>
        <p:nvSpPr>
          <p:cNvPr id="5" name="Text 3"/>
          <p:cNvSpPr/>
          <p:nvPr/>
        </p:nvSpPr>
        <p:spPr>
          <a:xfrm>
            <a:off x="7599521" y="2364105"/>
            <a:ext cx="5718215" cy="354330"/>
          </a:xfrm>
          <a:prstGeom prst="rect">
            <a:avLst/>
          </a:prstGeom>
          <a:noFill/>
          <a:ln/>
        </p:spPr>
        <p:txBody>
          <a:bodyPr wrap="none" lIns="0" tIns="0" rIns="0" bIns="0" rtlCol="0" anchor="t"/>
          <a:lstStyle/>
          <a:p>
            <a:pPr marL="0" indent="0">
              <a:lnSpc>
                <a:spcPts val="2750"/>
              </a:lnSpc>
              <a:buNone/>
            </a:pPr>
            <a:r>
              <a:rPr lang="en-US" sz="2400" dirty="0">
                <a:solidFill>
                  <a:srgbClr val="1B1B27"/>
                </a:solidFill>
                <a:latin typeface="Alexandria" pitchFamily="34" charset="0"/>
                <a:ea typeface="Alexandria" pitchFamily="34" charset="-122"/>
                <a:cs typeface="Alexandria" pitchFamily="34" charset="-120"/>
              </a:rPr>
              <a:t>Yadro Modellarining Qo'llanilish Sohalari</a:t>
            </a:r>
            <a:endParaRPr lang="en-US" sz="2400" dirty="0"/>
          </a:p>
        </p:txBody>
      </p:sp>
      <p:sp>
        <p:nvSpPr>
          <p:cNvPr id="6" name="Text 4"/>
          <p:cNvSpPr/>
          <p:nvPr/>
        </p:nvSpPr>
        <p:spPr>
          <a:xfrm>
            <a:off x="7599521" y="2945249"/>
            <a:ext cx="6244709" cy="3266123"/>
          </a:xfrm>
          <a:prstGeom prst="rect">
            <a:avLst/>
          </a:prstGeom>
          <a:noFill/>
          <a:ln/>
        </p:spPr>
        <p:txBody>
          <a:bodyPr wrap="square" lIns="0" tIns="0" rIns="0" bIns="0" rtlCol="0" anchor="t"/>
          <a:lstStyle/>
          <a:p>
            <a:pPr marL="0" indent="0">
              <a:lnSpc>
                <a:spcPts val="2850"/>
              </a:lnSpc>
              <a:buNone/>
            </a:pPr>
            <a:r>
              <a:rPr lang="en-US" dirty="0">
                <a:solidFill>
                  <a:srgbClr val="404155"/>
                </a:solidFill>
                <a:latin typeface="Nobile" pitchFamily="34" charset="0"/>
                <a:ea typeface="Nobile" pitchFamily="34" charset="-122"/>
                <a:cs typeface="Nobile" pitchFamily="34" charset="-120"/>
              </a:rPr>
              <a:t>Yadro modellari keng miqyosda qo'llaniladi, jumladan: - **Tabiiy tilni qayta ishlash**: Matnni tarjima qilish, matnni tahlil qilish, chatbot yaratish. - **Rasmlarni qayta ishlash**: Rasmlarni tasniflash, rasmlarni generatsiya qilish, rasmlarni tahlil qilish. - **Ovozni qayta ishlash**: Ovozni tanib olish, ovozni sintez qilish. - **Moliyaviy tahlil**: Moliyaviy ma'lumotlarni tahlil qilish, qimmatli qog'ozlar narxini bashorat qilish. - **Sog'liqni saqlash**: Kasalliklarni aniqlash, davolashni bashorat qilish.</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52343" y="1195388"/>
            <a:ext cx="7755255" cy="582454"/>
          </a:xfrm>
          <a:prstGeom prst="rect">
            <a:avLst/>
          </a:prstGeom>
          <a:noFill/>
          <a:ln/>
        </p:spPr>
        <p:txBody>
          <a:bodyPr wrap="none" lIns="0" tIns="0" rIns="0" bIns="0" rtlCol="0" anchor="t"/>
          <a:lstStyle/>
          <a:p>
            <a:pPr marL="0" indent="0">
              <a:lnSpc>
                <a:spcPts val="4550"/>
              </a:lnSpc>
              <a:buNone/>
            </a:pPr>
            <a:r>
              <a:rPr lang="en-US" sz="3650" dirty="0">
                <a:solidFill>
                  <a:srgbClr val="1B1B27"/>
                </a:solidFill>
                <a:latin typeface="Alexandria" pitchFamily="34" charset="0"/>
                <a:ea typeface="Alexandria" pitchFamily="34" charset="-122"/>
                <a:cs typeface="Alexandria" pitchFamily="34" charset="-120"/>
              </a:rPr>
              <a:t>Yadro Modellarining Xususiyatlari</a:t>
            </a:r>
            <a:endParaRPr lang="en-US" sz="3650" dirty="0"/>
          </a:p>
        </p:txBody>
      </p:sp>
      <p:sp>
        <p:nvSpPr>
          <p:cNvPr id="4" name="Shape 1"/>
          <p:cNvSpPr/>
          <p:nvPr/>
        </p:nvSpPr>
        <p:spPr>
          <a:xfrm>
            <a:off x="652343" y="2267069"/>
            <a:ext cx="419338" cy="419338"/>
          </a:xfrm>
          <a:prstGeom prst="roundRect">
            <a:avLst>
              <a:gd name="adj" fmla="val 18670"/>
            </a:avLst>
          </a:prstGeom>
          <a:solidFill>
            <a:srgbClr val="D2DDF9"/>
          </a:solidFill>
          <a:ln w="7620">
            <a:solidFill>
              <a:srgbClr val="B8C3DF"/>
            </a:solidFill>
            <a:prstDash val="solid"/>
          </a:ln>
        </p:spPr>
      </p:sp>
      <p:sp>
        <p:nvSpPr>
          <p:cNvPr id="5" name="Text 2"/>
          <p:cNvSpPr/>
          <p:nvPr/>
        </p:nvSpPr>
        <p:spPr>
          <a:xfrm>
            <a:off x="809506" y="2336959"/>
            <a:ext cx="104894" cy="279559"/>
          </a:xfrm>
          <a:prstGeom prst="rect">
            <a:avLst/>
          </a:prstGeom>
          <a:noFill/>
          <a:ln/>
        </p:spPr>
        <p:txBody>
          <a:bodyPr wrap="none" lIns="0" tIns="0" rIns="0" bIns="0" rtlCol="0" anchor="t"/>
          <a:lstStyle/>
          <a:p>
            <a:pPr marL="0" indent="0" algn="ctr">
              <a:lnSpc>
                <a:spcPts val="2200"/>
              </a:lnSpc>
              <a:buNone/>
            </a:pPr>
            <a:r>
              <a:rPr lang="en-US" sz="2200" dirty="0">
                <a:solidFill>
                  <a:srgbClr val="404155"/>
                </a:solidFill>
                <a:latin typeface="Alexandria" pitchFamily="34" charset="0"/>
                <a:ea typeface="Alexandria" pitchFamily="34" charset="-122"/>
                <a:cs typeface="Alexandria" pitchFamily="34" charset="-120"/>
              </a:rPr>
              <a:t>1</a:t>
            </a:r>
            <a:endParaRPr lang="en-US" sz="2200" dirty="0"/>
          </a:p>
        </p:txBody>
      </p:sp>
      <p:sp>
        <p:nvSpPr>
          <p:cNvPr id="6" name="Text 3"/>
          <p:cNvSpPr/>
          <p:nvPr/>
        </p:nvSpPr>
        <p:spPr>
          <a:xfrm>
            <a:off x="1258014" y="2267069"/>
            <a:ext cx="3220879" cy="873681"/>
          </a:xfrm>
          <a:prstGeom prst="rect">
            <a:avLst/>
          </a:prstGeom>
          <a:noFill/>
          <a:ln/>
        </p:spPr>
        <p:txBody>
          <a:bodyPr wrap="square" lIns="0" tIns="0" rIns="0" bIns="0" rtlCol="0" anchor="t"/>
          <a:lstStyle/>
          <a:p>
            <a:pPr marL="0" indent="0">
              <a:lnSpc>
                <a:spcPts val="2250"/>
              </a:lnSpc>
              <a:buNone/>
            </a:pPr>
            <a:r>
              <a:rPr lang="en-US" sz="1800" dirty="0">
                <a:solidFill>
                  <a:srgbClr val="404155"/>
                </a:solidFill>
                <a:latin typeface="Alexandria" pitchFamily="34" charset="0"/>
                <a:ea typeface="Alexandria" pitchFamily="34" charset="-122"/>
                <a:cs typeface="Alexandria" pitchFamily="34" charset="-120"/>
              </a:rPr>
              <a:t>Katta miqdordagi ma'lumotlarni qayta ishlash</a:t>
            </a:r>
            <a:endParaRPr lang="en-US" sz="1800" dirty="0"/>
          </a:p>
        </p:txBody>
      </p:sp>
      <p:sp>
        <p:nvSpPr>
          <p:cNvPr id="7" name="Text 4"/>
          <p:cNvSpPr/>
          <p:nvPr/>
        </p:nvSpPr>
        <p:spPr>
          <a:xfrm>
            <a:off x="1258014" y="3252549"/>
            <a:ext cx="3220879" cy="1789509"/>
          </a:xfrm>
          <a:prstGeom prst="rect">
            <a:avLst/>
          </a:prstGeom>
          <a:noFill/>
          <a:ln/>
        </p:spPr>
        <p:txBody>
          <a:bodyPr wrap="square" lIns="0" tIns="0" rIns="0" bIns="0" rtlCol="0" anchor="t"/>
          <a:lstStyle/>
          <a:p>
            <a:pPr marL="0" indent="0">
              <a:lnSpc>
                <a:spcPts val="2300"/>
              </a:lnSpc>
              <a:buNone/>
            </a:pPr>
            <a:r>
              <a:rPr lang="en-US" sz="1450" dirty="0">
                <a:solidFill>
                  <a:srgbClr val="404155"/>
                </a:solidFill>
                <a:latin typeface="Nobile" pitchFamily="34" charset="0"/>
                <a:ea typeface="Nobile" pitchFamily="34" charset="-122"/>
                <a:cs typeface="Nobile" pitchFamily="34" charset="-120"/>
              </a:rPr>
              <a:t>Yadro modellari katta miqdordagi ma'lumotlarni tahlil qilish va undan foydalanish imkonini beradi. Bu ularga murakkab muammolarni hal qilish va aniq natijalarga erishishga imkon beradi.</a:t>
            </a:r>
            <a:endParaRPr lang="en-US" sz="1450" dirty="0"/>
          </a:p>
        </p:txBody>
      </p:sp>
      <p:sp>
        <p:nvSpPr>
          <p:cNvPr id="8" name="Shape 5"/>
          <p:cNvSpPr/>
          <p:nvPr/>
        </p:nvSpPr>
        <p:spPr>
          <a:xfrm>
            <a:off x="4665226" y="2267069"/>
            <a:ext cx="419338" cy="419338"/>
          </a:xfrm>
          <a:prstGeom prst="roundRect">
            <a:avLst>
              <a:gd name="adj" fmla="val 18670"/>
            </a:avLst>
          </a:prstGeom>
          <a:solidFill>
            <a:srgbClr val="D2DDF9"/>
          </a:solidFill>
          <a:ln w="7620">
            <a:solidFill>
              <a:srgbClr val="B8C3DF"/>
            </a:solidFill>
            <a:prstDash val="solid"/>
          </a:ln>
        </p:spPr>
      </p:sp>
      <p:sp>
        <p:nvSpPr>
          <p:cNvPr id="9" name="Text 6"/>
          <p:cNvSpPr/>
          <p:nvPr/>
        </p:nvSpPr>
        <p:spPr>
          <a:xfrm>
            <a:off x="4793099" y="2336959"/>
            <a:ext cx="163592" cy="279559"/>
          </a:xfrm>
          <a:prstGeom prst="rect">
            <a:avLst/>
          </a:prstGeom>
          <a:noFill/>
          <a:ln/>
        </p:spPr>
        <p:txBody>
          <a:bodyPr wrap="none" lIns="0" tIns="0" rIns="0" bIns="0" rtlCol="0" anchor="t"/>
          <a:lstStyle/>
          <a:p>
            <a:pPr marL="0" indent="0" algn="ctr">
              <a:lnSpc>
                <a:spcPts val="2200"/>
              </a:lnSpc>
              <a:buNone/>
            </a:pPr>
            <a:r>
              <a:rPr lang="en-US" sz="2200" dirty="0">
                <a:solidFill>
                  <a:srgbClr val="404155"/>
                </a:solidFill>
                <a:latin typeface="Alexandria" pitchFamily="34" charset="0"/>
                <a:ea typeface="Alexandria" pitchFamily="34" charset="-122"/>
                <a:cs typeface="Alexandria" pitchFamily="34" charset="-120"/>
              </a:rPr>
              <a:t>2</a:t>
            </a:r>
            <a:endParaRPr lang="en-US" sz="2200" dirty="0"/>
          </a:p>
        </p:txBody>
      </p:sp>
      <p:sp>
        <p:nvSpPr>
          <p:cNvPr id="10" name="Text 7"/>
          <p:cNvSpPr/>
          <p:nvPr/>
        </p:nvSpPr>
        <p:spPr>
          <a:xfrm>
            <a:off x="5270897" y="2267069"/>
            <a:ext cx="2330053" cy="291227"/>
          </a:xfrm>
          <a:prstGeom prst="rect">
            <a:avLst/>
          </a:prstGeom>
          <a:noFill/>
          <a:ln/>
        </p:spPr>
        <p:txBody>
          <a:bodyPr wrap="none" lIns="0" tIns="0" rIns="0" bIns="0" rtlCol="0" anchor="t"/>
          <a:lstStyle/>
          <a:p>
            <a:pPr marL="0" indent="0">
              <a:lnSpc>
                <a:spcPts val="2250"/>
              </a:lnSpc>
              <a:buNone/>
            </a:pPr>
            <a:r>
              <a:rPr lang="en-US" sz="1800" dirty="0">
                <a:solidFill>
                  <a:srgbClr val="404155"/>
                </a:solidFill>
                <a:latin typeface="Alexandria" pitchFamily="34" charset="0"/>
                <a:ea typeface="Alexandria" pitchFamily="34" charset="-122"/>
                <a:cs typeface="Alexandria" pitchFamily="34" charset="-120"/>
              </a:rPr>
              <a:t>Yuqori aniqlik</a:t>
            </a:r>
            <a:endParaRPr lang="en-US" sz="1800" dirty="0"/>
          </a:p>
        </p:txBody>
      </p:sp>
      <p:sp>
        <p:nvSpPr>
          <p:cNvPr id="11" name="Text 8"/>
          <p:cNvSpPr/>
          <p:nvPr/>
        </p:nvSpPr>
        <p:spPr>
          <a:xfrm>
            <a:off x="5270897" y="2670096"/>
            <a:ext cx="3220879" cy="1193006"/>
          </a:xfrm>
          <a:prstGeom prst="rect">
            <a:avLst/>
          </a:prstGeom>
          <a:noFill/>
          <a:ln/>
        </p:spPr>
        <p:txBody>
          <a:bodyPr wrap="square" lIns="0" tIns="0" rIns="0" bIns="0" rtlCol="0" anchor="t"/>
          <a:lstStyle/>
          <a:p>
            <a:pPr marL="0" indent="0">
              <a:lnSpc>
                <a:spcPts val="2300"/>
              </a:lnSpc>
              <a:buNone/>
            </a:pPr>
            <a:r>
              <a:rPr lang="en-US" sz="1450" dirty="0">
                <a:solidFill>
                  <a:srgbClr val="404155"/>
                </a:solidFill>
                <a:latin typeface="Nobile" pitchFamily="34" charset="0"/>
                <a:ea typeface="Nobile" pitchFamily="34" charset="-122"/>
                <a:cs typeface="Nobile" pitchFamily="34" charset="-120"/>
              </a:rPr>
              <a:t>Yadro modellari yuqori darajadagi aniqlikka ega, chunki ular murakkab naqshlarni aniqlash va bashorat qilish qobiliyatiga ega.</a:t>
            </a:r>
            <a:endParaRPr lang="en-US" sz="1450" dirty="0"/>
          </a:p>
        </p:txBody>
      </p:sp>
      <p:sp>
        <p:nvSpPr>
          <p:cNvPr id="12" name="Shape 9"/>
          <p:cNvSpPr/>
          <p:nvPr/>
        </p:nvSpPr>
        <p:spPr>
          <a:xfrm>
            <a:off x="652343" y="5438061"/>
            <a:ext cx="419338" cy="419338"/>
          </a:xfrm>
          <a:prstGeom prst="roundRect">
            <a:avLst>
              <a:gd name="adj" fmla="val 18670"/>
            </a:avLst>
          </a:prstGeom>
          <a:solidFill>
            <a:srgbClr val="D2DDF9"/>
          </a:solidFill>
          <a:ln w="7620">
            <a:solidFill>
              <a:srgbClr val="B8C3DF"/>
            </a:solidFill>
            <a:prstDash val="solid"/>
          </a:ln>
        </p:spPr>
      </p:sp>
      <p:sp>
        <p:nvSpPr>
          <p:cNvPr id="13" name="Text 10"/>
          <p:cNvSpPr/>
          <p:nvPr/>
        </p:nvSpPr>
        <p:spPr>
          <a:xfrm>
            <a:off x="779621" y="5507950"/>
            <a:ext cx="164663" cy="279559"/>
          </a:xfrm>
          <a:prstGeom prst="rect">
            <a:avLst/>
          </a:prstGeom>
          <a:noFill/>
          <a:ln/>
        </p:spPr>
        <p:txBody>
          <a:bodyPr wrap="none" lIns="0" tIns="0" rIns="0" bIns="0" rtlCol="0" anchor="t"/>
          <a:lstStyle/>
          <a:p>
            <a:pPr marL="0" indent="0" algn="ctr">
              <a:lnSpc>
                <a:spcPts val="2200"/>
              </a:lnSpc>
              <a:buNone/>
            </a:pPr>
            <a:r>
              <a:rPr lang="en-US" sz="2200" dirty="0">
                <a:solidFill>
                  <a:srgbClr val="404155"/>
                </a:solidFill>
                <a:latin typeface="Alexandria" pitchFamily="34" charset="0"/>
                <a:ea typeface="Alexandria" pitchFamily="34" charset="-122"/>
                <a:cs typeface="Alexandria" pitchFamily="34" charset="-120"/>
              </a:rPr>
              <a:t>3</a:t>
            </a:r>
            <a:endParaRPr lang="en-US" sz="2200" dirty="0"/>
          </a:p>
        </p:txBody>
      </p:sp>
      <p:sp>
        <p:nvSpPr>
          <p:cNvPr id="14" name="Text 11"/>
          <p:cNvSpPr/>
          <p:nvPr/>
        </p:nvSpPr>
        <p:spPr>
          <a:xfrm>
            <a:off x="1258014" y="5438061"/>
            <a:ext cx="2330053" cy="291227"/>
          </a:xfrm>
          <a:prstGeom prst="rect">
            <a:avLst/>
          </a:prstGeom>
          <a:noFill/>
          <a:ln/>
        </p:spPr>
        <p:txBody>
          <a:bodyPr wrap="none" lIns="0" tIns="0" rIns="0" bIns="0" rtlCol="0" anchor="t"/>
          <a:lstStyle/>
          <a:p>
            <a:pPr marL="0" indent="0">
              <a:lnSpc>
                <a:spcPts val="2250"/>
              </a:lnSpc>
              <a:buNone/>
            </a:pPr>
            <a:r>
              <a:rPr lang="en-US" sz="1800" dirty="0">
                <a:solidFill>
                  <a:srgbClr val="404155"/>
                </a:solidFill>
                <a:latin typeface="Alexandria" pitchFamily="34" charset="0"/>
                <a:ea typeface="Alexandria" pitchFamily="34" charset="-122"/>
                <a:cs typeface="Alexandria" pitchFamily="34" charset="-120"/>
              </a:rPr>
              <a:t>Avtomatlashtirish</a:t>
            </a:r>
            <a:endParaRPr lang="en-US" sz="1800" dirty="0"/>
          </a:p>
        </p:txBody>
      </p:sp>
      <p:sp>
        <p:nvSpPr>
          <p:cNvPr id="15" name="Text 12"/>
          <p:cNvSpPr/>
          <p:nvPr/>
        </p:nvSpPr>
        <p:spPr>
          <a:xfrm>
            <a:off x="1258014" y="5841087"/>
            <a:ext cx="3220879" cy="1193006"/>
          </a:xfrm>
          <a:prstGeom prst="rect">
            <a:avLst/>
          </a:prstGeom>
          <a:noFill/>
          <a:ln/>
        </p:spPr>
        <p:txBody>
          <a:bodyPr wrap="square" lIns="0" tIns="0" rIns="0" bIns="0" rtlCol="0" anchor="t"/>
          <a:lstStyle/>
          <a:p>
            <a:pPr marL="0" indent="0">
              <a:lnSpc>
                <a:spcPts val="2300"/>
              </a:lnSpc>
              <a:buNone/>
            </a:pPr>
            <a:r>
              <a:rPr lang="en-US" sz="1450" dirty="0">
                <a:solidFill>
                  <a:srgbClr val="404155"/>
                </a:solidFill>
                <a:latin typeface="Nobile" pitchFamily="34" charset="0"/>
                <a:ea typeface="Nobile" pitchFamily="34" charset="-122"/>
                <a:cs typeface="Nobile" pitchFamily="34" charset="-120"/>
              </a:rPr>
              <a:t>Yadro modellari ko'plab vazifalarni avtomatlashtirishga yordam beradi, bu esa ish unumdorligini oshiradi va xarajatlarni kamaytiradi.</a:t>
            </a:r>
            <a:endParaRPr lang="en-US" sz="1450" dirty="0"/>
          </a:p>
        </p:txBody>
      </p:sp>
      <p:sp>
        <p:nvSpPr>
          <p:cNvPr id="16" name="Shape 13"/>
          <p:cNvSpPr/>
          <p:nvPr/>
        </p:nvSpPr>
        <p:spPr>
          <a:xfrm>
            <a:off x="4665226" y="5438061"/>
            <a:ext cx="419338" cy="419338"/>
          </a:xfrm>
          <a:prstGeom prst="roundRect">
            <a:avLst>
              <a:gd name="adj" fmla="val 18670"/>
            </a:avLst>
          </a:prstGeom>
          <a:solidFill>
            <a:srgbClr val="D2DDF9"/>
          </a:solidFill>
          <a:ln w="7620">
            <a:solidFill>
              <a:srgbClr val="B8C3DF"/>
            </a:solidFill>
            <a:prstDash val="solid"/>
          </a:ln>
        </p:spPr>
      </p:sp>
      <p:sp>
        <p:nvSpPr>
          <p:cNvPr id="17" name="Text 14"/>
          <p:cNvSpPr/>
          <p:nvPr/>
        </p:nvSpPr>
        <p:spPr>
          <a:xfrm>
            <a:off x="4791432" y="5507950"/>
            <a:ext cx="166926" cy="279559"/>
          </a:xfrm>
          <a:prstGeom prst="rect">
            <a:avLst/>
          </a:prstGeom>
          <a:noFill/>
          <a:ln/>
        </p:spPr>
        <p:txBody>
          <a:bodyPr wrap="none" lIns="0" tIns="0" rIns="0" bIns="0" rtlCol="0" anchor="t"/>
          <a:lstStyle/>
          <a:p>
            <a:pPr marL="0" indent="0" algn="ctr">
              <a:lnSpc>
                <a:spcPts val="2200"/>
              </a:lnSpc>
              <a:buNone/>
            </a:pPr>
            <a:r>
              <a:rPr lang="en-US" sz="2200" dirty="0">
                <a:solidFill>
                  <a:srgbClr val="404155"/>
                </a:solidFill>
                <a:latin typeface="Alexandria" pitchFamily="34" charset="0"/>
                <a:ea typeface="Alexandria" pitchFamily="34" charset="-122"/>
                <a:cs typeface="Alexandria" pitchFamily="34" charset="-120"/>
              </a:rPr>
              <a:t>4</a:t>
            </a:r>
            <a:endParaRPr lang="en-US" sz="2200" dirty="0"/>
          </a:p>
        </p:txBody>
      </p:sp>
      <p:sp>
        <p:nvSpPr>
          <p:cNvPr id="18" name="Text 15"/>
          <p:cNvSpPr/>
          <p:nvPr/>
        </p:nvSpPr>
        <p:spPr>
          <a:xfrm>
            <a:off x="5270897" y="5438061"/>
            <a:ext cx="2670334" cy="291227"/>
          </a:xfrm>
          <a:prstGeom prst="rect">
            <a:avLst/>
          </a:prstGeom>
          <a:noFill/>
          <a:ln/>
        </p:spPr>
        <p:txBody>
          <a:bodyPr wrap="none" lIns="0" tIns="0" rIns="0" bIns="0" rtlCol="0" anchor="t"/>
          <a:lstStyle/>
          <a:p>
            <a:pPr marL="0" indent="0">
              <a:lnSpc>
                <a:spcPts val="2250"/>
              </a:lnSpc>
              <a:buNone/>
            </a:pPr>
            <a:r>
              <a:rPr lang="en-US" sz="1800" dirty="0">
                <a:solidFill>
                  <a:srgbClr val="404155"/>
                </a:solidFill>
                <a:latin typeface="Alexandria" pitchFamily="34" charset="0"/>
                <a:ea typeface="Alexandria" pitchFamily="34" charset="-122"/>
                <a:cs typeface="Alexandria" pitchFamily="34" charset="-120"/>
              </a:rPr>
              <a:t>Mo'ljallangan o'rganish</a:t>
            </a:r>
            <a:endParaRPr lang="en-US" sz="1800" dirty="0"/>
          </a:p>
        </p:txBody>
      </p:sp>
      <p:sp>
        <p:nvSpPr>
          <p:cNvPr id="19" name="Text 16"/>
          <p:cNvSpPr/>
          <p:nvPr/>
        </p:nvSpPr>
        <p:spPr>
          <a:xfrm>
            <a:off x="5270897" y="5841087"/>
            <a:ext cx="3220879" cy="1193006"/>
          </a:xfrm>
          <a:prstGeom prst="rect">
            <a:avLst/>
          </a:prstGeom>
          <a:noFill/>
          <a:ln/>
        </p:spPr>
        <p:txBody>
          <a:bodyPr wrap="square" lIns="0" tIns="0" rIns="0" bIns="0" rtlCol="0" anchor="t"/>
          <a:lstStyle/>
          <a:p>
            <a:pPr marL="0" indent="0">
              <a:lnSpc>
                <a:spcPts val="2300"/>
              </a:lnSpc>
              <a:buNone/>
            </a:pPr>
            <a:r>
              <a:rPr lang="en-US" sz="1450" dirty="0">
                <a:solidFill>
                  <a:srgbClr val="404155"/>
                </a:solidFill>
                <a:latin typeface="Nobile" pitchFamily="34" charset="0"/>
                <a:ea typeface="Nobile" pitchFamily="34" charset="-122"/>
                <a:cs typeface="Nobile" pitchFamily="34" charset="-120"/>
              </a:rPr>
              <a:t>Yadro modellari foydalanuvchi ma'lumotlariga moslashish va vaqt o'tishi bilan yaxshilanish qobiliyatiga ega.</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21387" y="527923"/>
            <a:ext cx="6026468" cy="554831"/>
          </a:xfrm>
          <a:prstGeom prst="rect">
            <a:avLst/>
          </a:prstGeom>
          <a:noFill/>
          <a:ln/>
        </p:spPr>
        <p:txBody>
          <a:bodyPr wrap="none" lIns="0" tIns="0" rIns="0" bIns="0" rtlCol="0" anchor="t"/>
          <a:lstStyle/>
          <a:p>
            <a:pPr marL="0" indent="0">
              <a:lnSpc>
                <a:spcPts val="4350"/>
              </a:lnSpc>
              <a:buNone/>
            </a:pPr>
            <a:r>
              <a:rPr lang="en-US" sz="4000" dirty="0">
                <a:solidFill>
                  <a:srgbClr val="1B1B27"/>
                </a:solidFill>
                <a:latin typeface="Alexandria" pitchFamily="34" charset="0"/>
                <a:ea typeface="Alexandria" pitchFamily="34" charset="-122"/>
                <a:cs typeface="Alexandria" pitchFamily="34" charset="-120"/>
              </a:rPr>
              <a:t>Yadro Modellarining Tasnifi</a:t>
            </a:r>
            <a:endParaRPr lang="en-US" sz="4000" dirty="0"/>
          </a:p>
        </p:txBody>
      </p:sp>
      <p:pic>
        <p:nvPicPr>
          <p:cNvPr id="4" name="Image 1" descr="preencoded.png"/>
          <p:cNvPicPr>
            <a:picLocks noChangeAspect="1"/>
          </p:cNvPicPr>
          <p:nvPr/>
        </p:nvPicPr>
        <p:blipFill>
          <a:blip r:embed="rId4"/>
          <a:stretch>
            <a:fillRect/>
          </a:stretch>
        </p:blipFill>
        <p:spPr>
          <a:xfrm>
            <a:off x="621387" y="1348978"/>
            <a:ext cx="443865" cy="443865"/>
          </a:xfrm>
          <a:prstGeom prst="rect">
            <a:avLst/>
          </a:prstGeom>
        </p:spPr>
      </p:pic>
      <p:sp>
        <p:nvSpPr>
          <p:cNvPr id="5" name="Text 1"/>
          <p:cNvSpPr/>
          <p:nvPr/>
        </p:nvSpPr>
        <p:spPr>
          <a:xfrm>
            <a:off x="621387" y="1970365"/>
            <a:ext cx="2219325" cy="277416"/>
          </a:xfrm>
          <a:prstGeom prst="rect">
            <a:avLst/>
          </a:prstGeom>
          <a:noFill/>
          <a:ln/>
        </p:spPr>
        <p:txBody>
          <a:bodyPr wrap="none" lIns="0" tIns="0" rIns="0" bIns="0" rtlCol="0" anchor="t"/>
          <a:lstStyle/>
          <a:p>
            <a:pPr marL="0" indent="0" algn="l">
              <a:lnSpc>
                <a:spcPts val="2150"/>
              </a:lnSpc>
              <a:buNone/>
            </a:pPr>
            <a:r>
              <a:rPr lang="en-US" sz="2000" dirty="0">
                <a:solidFill>
                  <a:srgbClr val="404155"/>
                </a:solidFill>
                <a:latin typeface="Alexandria" pitchFamily="34" charset="0"/>
                <a:ea typeface="Alexandria" pitchFamily="34" charset="-122"/>
                <a:cs typeface="Alexandria" pitchFamily="34" charset="-120"/>
              </a:rPr>
              <a:t>Chuqur O'rganish</a:t>
            </a:r>
            <a:endParaRPr lang="en-US" sz="2000" dirty="0"/>
          </a:p>
        </p:txBody>
      </p:sp>
      <p:sp>
        <p:nvSpPr>
          <p:cNvPr id="6" name="Text 2"/>
          <p:cNvSpPr/>
          <p:nvPr/>
        </p:nvSpPr>
        <p:spPr>
          <a:xfrm>
            <a:off x="621387" y="2354223"/>
            <a:ext cx="7901226" cy="851892"/>
          </a:xfrm>
          <a:prstGeom prst="rect">
            <a:avLst/>
          </a:prstGeom>
          <a:noFill/>
          <a:ln/>
        </p:spPr>
        <p:txBody>
          <a:bodyPr wrap="square" lIns="0" tIns="0" rIns="0" bIns="0" rtlCol="0" anchor="t"/>
          <a:lstStyle/>
          <a:p>
            <a:pPr marL="0" indent="0" algn="l">
              <a:lnSpc>
                <a:spcPts val="2200"/>
              </a:lnSpc>
              <a:buNone/>
            </a:pPr>
            <a:r>
              <a:rPr lang="en-US" sz="1600" dirty="0">
                <a:solidFill>
                  <a:srgbClr val="404155"/>
                </a:solidFill>
                <a:latin typeface="Nobile" pitchFamily="34" charset="0"/>
                <a:ea typeface="Nobile" pitchFamily="34" charset="-122"/>
                <a:cs typeface="Nobile" pitchFamily="34" charset="-120"/>
              </a:rPr>
              <a:t>Chuqur o'rganish (Deep Learning) modellarining asosiy xususiyati - bu ko'p qatlamli sun'iy neyron tarmoqlarini ishlatish. Bu modellar katta miqdordagi ma'lumotlarni tahlil qilish orqali murakkab naqshlarni aniqlash qobiliyatiga ega.</a:t>
            </a:r>
            <a:endParaRPr lang="en-US" sz="1600" dirty="0"/>
          </a:p>
        </p:txBody>
      </p:sp>
      <p:pic>
        <p:nvPicPr>
          <p:cNvPr id="7" name="Image 2" descr="preencoded.png"/>
          <p:cNvPicPr>
            <a:picLocks noChangeAspect="1"/>
          </p:cNvPicPr>
          <p:nvPr/>
        </p:nvPicPr>
        <p:blipFill>
          <a:blip r:embed="rId5"/>
          <a:stretch>
            <a:fillRect/>
          </a:stretch>
        </p:blipFill>
        <p:spPr>
          <a:xfrm>
            <a:off x="621387" y="3738682"/>
            <a:ext cx="443865" cy="443865"/>
          </a:xfrm>
          <a:prstGeom prst="rect">
            <a:avLst/>
          </a:prstGeom>
        </p:spPr>
      </p:pic>
      <p:sp>
        <p:nvSpPr>
          <p:cNvPr id="8" name="Text 3"/>
          <p:cNvSpPr/>
          <p:nvPr/>
        </p:nvSpPr>
        <p:spPr>
          <a:xfrm>
            <a:off x="621387" y="4360069"/>
            <a:ext cx="2219325" cy="277416"/>
          </a:xfrm>
          <a:prstGeom prst="rect">
            <a:avLst/>
          </a:prstGeom>
          <a:noFill/>
          <a:ln/>
        </p:spPr>
        <p:txBody>
          <a:bodyPr wrap="none" lIns="0" tIns="0" rIns="0" bIns="0" rtlCol="0" anchor="t"/>
          <a:lstStyle/>
          <a:p>
            <a:pPr marL="0" indent="0" algn="l">
              <a:lnSpc>
                <a:spcPts val="2150"/>
              </a:lnSpc>
              <a:buNone/>
            </a:pPr>
            <a:r>
              <a:rPr lang="en-US" sz="2000" dirty="0">
                <a:solidFill>
                  <a:srgbClr val="404155"/>
                </a:solidFill>
                <a:latin typeface="Alexandria" pitchFamily="34" charset="0"/>
                <a:ea typeface="Alexandria" pitchFamily="34" charset="-122"/>
                <a:cs typeface="Alexandria" pitchFamily="34" charset="-120"/>
              </a:rPr>
              <a:t>Mashina Ta'limi</a:t>
            </a:r>
            <a:endParaRPr lang="en-US" sz="2000" dirty="0"/>
          </a:p>
        </p:txBody>
      </p:sp>
      <p:sp>
        <p:nvSpPr>
          <p:cNvPr id="9" name="Text 4"/>
          <p:cNvSpPr/>
          <p:nvPr/>
        </p:nvSpPr>
        <p:spPr>
          <a:xfrm>
            <a:off x="621387" y="4743926"/>
            <a:ext cx="7901226" cy="851892"/>
          </a:xfrm>
          <a:prstGeom prst="rect">
            <a:avLst/>
          </a:prstGeom>
          <a:noFill/>
          <a:ln/>
        </p:spPr>
        <p:txBody>
          <a:bodyPr wrap="square" lIns="0" tIns="0" rIns="0" bIns="0" rtlCol="0" anchor="t"/>
          <a:lstStyle/>
          <a:p>
            <a:pPr marL="0" indent="0" algn="l">
              <a:lnSpc>
                <a:spcPts val="2200"/>
              </a:lnSpc>
              <a:buNone/>
            </a:pPr>
            <a:r>
              <a:rPr lang="en-US" sz="1600" dirty="0">
                <a:solidFill>
                  <a:srgbClr val="404155"/>
                </a:solidFill>
                <a:latin typeface="Nobile" pitchFamily="34" charset="0"/>
                <a:ea typeface="Nobile" pitchFamily="34" charset="-122"/>
                <a:cs typeface="Nobile" pitchFamily="34" charset="-120"/>
              </a:rPr>
              <a:t>Mashina ta'limi (Machine Learning) modellari ma'lumotlar to'plamlaridan o'rganish va kelajakdagi natijalarni bashorat qilish uchun algoritmlarni ishlatadi. Ular turli xil muammolarni hal qilish uchun mo'ljallangan.</a:t>
            </a:r>
            <a:endParaRPr lang="en-US" sz="1600" dirty="0"/>
          </a:p>
        </p:txBody>
      </p:sp>
      <p:pic>
        <p:nvPicPr>
          <p:cNvPr id="10" name="Image 3" descr="preencoded.png"/>
          <p:cNvPicPr>
            <a:picLocks noChangeAspect="1"/>
          </p:cNvPicPr>
          <p:nvPr/>
        </p:nvPicPr>
        <p:blipFill>
          <a:blip r:embed="rId6"/>
          <a:stretch>
            <a:fillRect/>
          </a:stretch>
        </p:blipFill>
        <p:spPr>
          <a:xfrm>
            <a:off x="621387" y="6128385"/>
            <a:ext cx="443865" cy="443865"/>
          </a:xfrm>
          <a:prstGeom prst="rect">
            <a:avLst/>
          </a:prstGeom>
        </p:spPr>
      </p:pic>
      <p:sp>
        <p:nvSpPr>
          <p:cNvPr id="11" name="Text 5"/>
          <p:cNvSpPr/>
          <p:nvPr/>
        </p:nvSpPr>
        <p:spPr>
          <a:xfrm>
            <a:off x="621387" y="6749772"/>
            <a:ext cx="2219325" cy="277416"/>
          </a:xfrm>
          <a:prstGeom prst="rect">
            <a:avLst/>
          </a:prstGeom>
          <a:noFill/>
          <a:ln/>
        </p:spPr>
        <p:txBody>
          <a:bodyPr wrap="none" lIns="0" tIns="0" rIns="0" bIns="0" rtlCol="0" anchor="t"/>
          <a:lstStyle/>
          <a:p>
            <a:pPr marL="0" indent="0" algn="l">
              <a:lnSpc>
                <a:spcPts val="2150"/>
              </a:lnSpc>
              <a:buNone/>
            </a:pPr>
            <a:r>
              <a:rPr lang="en-US" sz="2000" dirty="0">
                <a:solidFill>
                  <a:srgbClr val="404155"/>
                </a:solidFill>
                <a:latin typeface="Alexandria" pitchFamily="34" charset="0"/>
                <a:ea typeface="Alexandria" pitchFamily="34" charset="-122"/>
                <a:cs typeface="Alexandria" pitchFamily="34" charset="-120"/>
              </a:rPr>
              <a:t>Gibrid Modellar</a:t>
            </a:r>
            <a:endParaRPr lang="en-US" sz="2000" dirty="0"/>
          </a:p>
        </p:txBody>
      </p:sp>
      <p:sp>
        <p:nvSpPr>
          <p:cNvPr id="12" name="Text 6"/>
          <p:cNvSpPr/>
          <p:nvPr/>
        </p:nvSpPr>
        <p:spPr>
          <a:xfrm>
            <a:off x="621387" y="7133630"/>
            <a:ext cx="7901226" cy="567928"/>
          </a:xfrm>
          <a:prstGeom prst="rect">
            <a:avLst/>
          </a:prstGeom>
          <a:noFill/>
          <a:ln/>
        </p:spPr>
        <p:txBody>
          <a:bodyPr wrap="square" lIns="0" tIns="0" rIns="0" bIns="0" rtlCol="0" anchor="t"/>
          <a:lstStyle/>
          <a:p>
            <a:pPr marL="0" indent="0" algn="l">
              <a:lnSpc>
                <a:spcPts val="2200"/>
              </a:lnSpc>
              <a:buNone/>
            </a:pPr>
            <a:r>
              <a:rPr lang="en-US" sz="1600" dirty="0">
                <a:solidFill>
                  <a:srgbClr val="404155"/>
                </a:solidFill>
                <a:latin typeface="Nobile" pitchFamily="34" charset="0"/>
                <a:ea typeface="Nobile" pitchFamily="34" charset="-122"/>
                <a:cs typeface="Nobile" pitchFamily="34" charset="-120"/>
              </a:rPr>
              <a:t>Gibrid yadro modellari chuqur o'rganish va mashina ta'limi modellari qobiliyatlarini birlashtirib, eng yaxshi natijalarga erishishga imkon beradi.</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75930" y="609600"/>
            <a:ext cx="8939093" cy="692706"/>
          </a:xfrm>
          <a:prstGeom prst="rect">
            <a:avLst/>
          </a:prstGeom>
          <a:noFill/>
          <a:ln/>
        </p:spPr>
        <p:txBody>
          <a:bodyPr wrap="none" lIns="0" tIns="0" rIns="0" bIns="0" rtlCol="0" anchor="t"/>
          <a:lstStyle/>
          <a:p>
            <a:pPr marL="0" indent="0">
              <a:lnSpc>
                <a:spcPts val="5450"/>
              </a:lnSpc>
              <a:buNone/>
            </a:pPr>
            <a:r>
              <a:rPr lang="en-US" sz="4800" dirty="0">
                <a:solidFill>
                  <a:srgbClr val="1B1B27"/>
                </a:solidFill>
                <a:latin typeface="Alexandria" pitchFamily="34" charset="0"/>
                <a:ea typeface="Alexandria" pitchFamily="34" charset="-122"/>
                <a:cs typeface="Alexandria" pitchFamily="34" charset="-120"/>
              </a:rPr>
              <a:t>Yadro Modellarining Qo'llanilishi</a:t>
            </a:r>
            <a:endParaRPr lang="en-US" sz="4800" dirty="0"/>
          </a:p>
        </p:txBody>
      </p:sp>
      <p:sp>
        <p:nvSpPr>
          <p:cNvPr id="3" name="Shape 1"/>
          <p:cNvSpPr/>
          <p:nvPr/>
        </p:nvSpPr>
        <p:spPr>
          <a:xfrm>
            <a:off x="7299960" y="1745694"/>
            <a:ext cx="30480" cy="5874901"/>
          </a:xfrm>
          <a:prstGeom prst="roundRect">
            <a:avLst>
              <a:gd name="adj" fmla="val 305487"/>
            </a:avLst>
          </a:prstGeom>
          <a:solidFill>
            <a:srgbClr val="B8C3DF"/>
          </a:solidFill>
          <a:ln/>
        </p:spPr>
      </p:sp>
      <p:sp>
        <p:nvSpPr>
          <p:cNvPr id="4" name="Shape 2"/>
          <p:cNvSpPr/>
          <p:nvPr/>
        </p:nvSpPr>
        <p:spPr>
          <a:xfrm>
            <a:off x="6320373" y="2229088"/>
            <a:ext cx="775930" cy="30480"/>
          </a:xfrm>
          <a:prstGeom prst="roundRect">
            <a:avLst>
              <a:gd name="adj" fmla="val 305487"/>
            </a:avLst>
          </a:prstGeom>
          <a:solidFill>
            <a:srgbClr val="B8C3DF"/>
          </a:solidFill>
          <a:ln/>
        </p:spPr>
      </p:sp>
      <p:sp>
        <p:nvSpPr>
          <p:cNvPr id="5" name="Shape 3"/>
          <p:cNvSpPr/>
          <p:nvPr/>
        </p:nvSpPr>
        <p:spPr>
          <a:xfrm>
            <a:off x="7065824" y="1995011"/>
            <a:ext cx="498753" cy="498753"/>
          </a:xfrm>
          <a:prstGeom prst="roundRect">
            <a:avLst>
              <a:gd name="adj" fmla="val 18669"/>
            </a:avLst>
          </a:prstGeom>
          <a:solidFill>
            <a:srgbClr val="D2DDF9"/>
          </a:solidFill>
          <a:ln w="7620">
            <a:solidFill>
              <a:srgbClr val="B8C3DF"/>
            </a:solidFill>
            <a:prstDash val="solid"/>
          </a:ln>
        </p:spPr>
      </p:sp>
      <p:sp>
        <p:nvSpPr>
          <p:cNvPr id="6" name="Text 4"/>
          <p:cNvSpPr/>
          <p:nvPr/>
        </p:nvSpPr>
        <p:spPr>
          <a:xfrm>
            <a:off x="7252752" y="2078117"/>
            <a:ext cx="124778" cy="332542"/>
          </a:xfrm>
          <a:prstGeom prst="rect">
            <a:avLst/>
          </a:prstGeom>
          <a:noFill/>
          <a:ln/>
        </p:spPr>
        <p:txBody>
          <a:bodyPr wrap="none" lIns="0" tIns="0" rIns="0" bIns="0" rtlCol="0" anchor="t"/>
          <a:lstStyle/>
          <a:p>
            <a:pPr marL="0" indent="0" algn="ctr">
              <a:lnSpc>
                <a:spcPts val="2600"/>
              </a:lnSpc>
              <a:buNone/>
            </a:pPr>
            <a:r>
              <a:rPr lang="en-US" sz="3200" dirty="0">
                <a:solidFill>
                  <a:srgbClr val="404155"/>
                </a:solidFill>
                <a:latin typeface="Alexandria" pitchFamily="34" charset="0"/>
                <a:ea typeface="Alexandria" pitchFamily="34" charset="-122"/>
                <a:cs typeface="Alexandria" pitchFamily="34" charset="-120"/>
              </a:rPr>
              <a:t>1</a:t>
            </a:r>
            <a:endParaRPr lang="en-US" sz="3200" dirty="0"/>
          </a:p>
        </p:txBody>
      </p:sp>
      <p:sp>
        <p:nvSpPr>
          <p:cNvPr id="7" name="Text 5"/>
          <p:cNvSpPr/>
          <p:nvPr/>
        </p:nvSpPr>
        <p:spPr>
          <a:xfrm>
            <a:off x="2706886" y="1967389"/>
            <a:ext cx="3388995" cy="346472"/>
          </a:xfrm>
          <a:prstGeom prst="rect">
            <a:avLst/>
          </a:prstGeom>
          <a:noFill/>
          <a:ln/>
        </p:spPr>
        <p:txBody>
          <a:bodyPr wrap="none" lIns="0" tIns="0" rIns="0" bIns="0" rtlCol="0" anchor="t"/>
          <a:lstStyle/>
          <a:p>
            <a:pPr marL="0" indent="0" algn="r">
              <a:lnSpc>
                <a:spcPts val="2700"/>
              </a:lnSpc>
              <a:buNone/>
            </a:pPr>
            <a:r>
              <a:rPr lang="en-US" sz="2800" dirty="0">
                <a:solidFill>
                  <a:srgbClr val="404155"/>
                </a:solidFill>
                <a:latin typeface="Alexandria" pitchFamily="34" charset="0"/>
                <a:ea typeface="Alexandria" pitchFamily="34" charset="-122"/>
                <a:cs typeface="Alexandria" pitchFamily="34" charset="-120"/>
              </a:rPr>
              <a:t>Tabiiy Tilni Qayta Ishlash</a:t>
            </a:r>
            <a:endParaRPr lang="en-US" sz="2800" dirty="0"/>
          </a:p>
        </p:txBody>
      </p:sp>
      <p:sp>
        <p:nvSpPr>
          <p:cNvPr id="8" name="Text 6"/>
          <p:cNvSpPr/>
          <p:nvPr/>
        </p:nvSpPr>
        <p:spPr>
          <a:xfrm>
            <a:off x="775930" y="2446853"/>
            <a:ext cx="5319951" cy="709374"/>
          </a:xfrm>
          <a:prstGeom prst="rect">
            <a:avLst/>
          </a:prstGeom>
          <a:noFill/>
          <a:ln/>
        </p:spPr>
        <p:txBody>
          <a:bodyPr wrap="square" lIns="0" tIns="0" rIns="0" bIns="0" rtlCol="0" anchor="t"/>
          <a:lstStyle/>
          <a:p>
            <a:pPr marL="0" indent="0" algn="r">
              <a:lnSpc>
                <a:spcPts val="2750"/>
              </a:lnSpc>
              <a:buNone/>
            </a:pPr>
            <a:r>
              <a:rPr lang="en-US" sz="2000" dirty="0">
                <a:solidFill>
                  <a:srgbClr val="404155"/>
                </a:solidFill>
                <a:latin typeface="Nobile" pitchFamily="34" charset="0"/>
                <a:ea typeface="Nobile" pitchFamily="34" charset="-122"/>
                <a:cs typeface="Nobile" pitchFamily="34" charset="-120"/>
              </a:rPr>
              <a:t>Matnni tarjima qilish, matnni tahlil qilish, chatbot yaratish va boshqalar.</a:t>
            </a:r>
            <a:endParaRPr lang="en-US" sz="2000" dirty="0"/>
          </a:p>
        </p:txBody>
      </p:sp>
      <p:sp>
        <p:nvSpPr>
          <p:cNvPr id="9" name="Shape 7"/>
          <p:cNvSpPr/>
          <p:nvPr/>
        </p:nvSpPr>
        <p:spPr>
          <a:xfrm>
            <a:off x="7534096" y="3337560"/>
            <a:ext cx="775930" cy="30480"/>
          </a:xfrm>
          <a:prstGeom prst="roundRect">
            <a:avLst>
              <a:gd name="adj" fmla="val 305487"/>
            </a:avLst>
          </a:prstGeom>
          <a:solidFill>
            <a:srgbClr val="B8C3DF"/>
          </a:solidFill>
          <a:ln/>
        </p:spPr>
      </p:sp>
      <p:sp>
        <p:nvSpPr>
          <p:cNvPr id="10" name="Shape 8"/>
          <p:cNvSpPr/>
          <p:nvPr/>
        </p:nvSpPr>
        <p:spPr>
          <a:xfrm>
            <a:off x="7065824" y="3103483"/>
            <a:ext cx="498753" cy="498753"/>
          </a:xfrm>
          <a:prstGeom prst="roundRect">
            <a:avLst>
              <a:gd name="adj" fmla="val 18669"/>
            </a:avLst>
          </a:prstGeom>
          <a:solidFill>
            <a:srgbClr val="D2DDF9"/>
          </a:solidFill>
          <a:ln w="7620">
            <a:solidFill>
              <a:srgbClr val="B8C3DF"/>
            </a:solidFill>
            <a:prstDash val="solid"/>
          </a:ln>
        </p:spPr>
      </p:sp>
      <p:sp>
        <p:nvSpPr>
          <p:cNvPr id="11" name="Text 9"/>
          <p:cNvSpPr/>
          <p:nvPr/>
        </p:nvSpPr>
        <p:spPr>
          <a:xfrm>
            <a:off x="7217866" y="3186589"/>
            <a:ext cx="194548" cy="332542"/>
          </a:xfrm>
          <a:prstGeom prst="rect">
            <a:avLst/>
          </a:prstGeom>
          <a:noFill/>
          <a:ln/>
        </p:spPr>
        <p:txBody>
          <a:bodyPr wrap="none" lIns="0" tIns="0" rIns="0" bIns="0" rtlCol="0" anchor="t"/>
          <a:lstStyle/>
          <a:p>
            <a:pPr marL="0" indent="0" algn="ctr">
              <a:lnSpc>
                <a:spcPts val="2600"/>
              </a:lnSpc>
              <a:buNone/>
            </a:pPr>
            <a:r>
              <a:rPr lang="en-US" sz="3200" dirty="0">
                <a:solidFill>
                  <a:srgbClr val="404155"/>
                </a:solidFill>
                <a:latin typeface="Alexandria" pitchFamily="34" charset="0"/>
                <a:ea typeface="Alexandria" pitchFamily="34" charset="-122"/>
                <a:cs typeface="Alexandria" pitchFamily="34" charset="-120"/>
              </a:rPr>
              <a:t>2</a:t>
            </a:r>
            <a:endParaRPr lang="en-US" sz="3200" dirty="0"/>
          </a:p>
        </p:txBody>
      </p:sp>
      <p:sp>
        <p:nvSpPr>
          <p:cNvPr id="12" name="Text 10"/>
          <p:cNvSpPr/>
          <p:nvPr/>
        </p:nvSpPr>
        <p:spPr>
          <a:xfrm>
            <a:off x="8534519" y="3075861"/>
            <a:ext cx="3312795" cy="346472"/>
          </a:xfrm>
          <a:prstGeom prst="rect">
            <a:avLst/>
          </a:prstGeom>
          <a:noFill/>
          <a:ln/>
        </p:spPr>
        <p:txBody>
          <a:bodyPr wrap="none" lIns="0" tIns="0" rIns="0" bIns="0" rtlCol="0" anchor="t"/>
          <a:lstStyle/>
          <a:p>
            <a:pPr marL="0" indent="0" algn="l">
              <a:lnSpc>
                <a:spcPts val="2700"/>
              </a:lnSpc>
              <a:buNone/>
            </a:pPr>
            <a:r>
              <a:rPr lang="en-US" sz="2800" dirty="0">
                <a:solidFill>
                  <a:srgbClr val="404155"/>
                </a:solidFill>
                <a:latin typeface="Alexandria" pitchFamily="34" charset="0"/>
                <a:ea typeface="Alexandria" pitchFamily="34" charset="-122"/>
                <a:cs typeface="Alexandria" pitchFamily="34" charset="-120"/>
              </a:rPr>
              <a:t>Rasmlarni Qayta Ishlash</a:t>
            </a:r>
            <a:endParaRPr lang="en-US" sz="2800" dirty="0"/>
          </a:p>
        </p:txBody>
      </p:sp>
      <p:sp>
        <p:nvSpPr>
          <p:cNvPr id="13" name="Text 11"/>
          <p:cNvSpPr/>
          <p:nvPr/>
        </p:nvSpPr>
        <p:spPr>
          <a:xfrm>
            <a:off x="8534519" y="3555325"/>
            <a:ext cx="5319951" cy="709374"/>
          </a:xfrm>
          <a:prstGeom prst="rect">
            <a:avLst/>
          </a:prstGeom>
          <a:noFill/>
          <a:ln/>
        </p:spPr>
        <p:txBody>
          <a:bodyPr wrap="square" lIns="0" tIns="0" rIns="0" bIns="0" rtlCol="0" anchor="t"/>
          <a:lstStyle/>
          <a:p>
            <a:pPr marL="0" indent="0" algn="l">
              <a:lnSpc>
                <a:spcPts val="2750"/>
              </a:lnSpc>
              <a:buNone/>
            </a:pPr>
            <a:r>
              <a:rPr lang="en-US" sz="2000" dirty="0">
                <a:solidFill>
                  <a:srgbClr val="404155"/>
                </a:solidFill>
                <a:latin typeface="Nobile" pitchFamily="34" charset="0"/>
                <a:ea typeface="Nobile" pitchFamily="34" charset="-122"/>
                <a:cs typeface="Nobile" pitchFamily="34" charset="-120"/>
              </a:rPr>
              <a:t>Rasmlarni tasniflash, rasmlarni generatsiya qilish, rasmlarni tahlil qilish va boshqalar.</a:t>
            </a:r>
            <a:endParaRPr lang="en-US" sz="2000" dirty="0"/>
          </a:p>
        </p:txBody>
      </p:sp>
      <p:sp>
        <p:nvSpPr>
          <p:cNvPr id="14" name="Shape 12"/>
          <p:cNvSpPr/>
          <p:nvPr/>
        </p:nvSpPr>
        <p:spPr>
          <a:xfrm>
            <a:off x="6320373" y="4335185"/>
            <a:ext cx="775930" cy="30480"/>
          </a:xfrm>
          <a:prstGeom prst="roundRect">
            <a:avLst>
              <a:gd name="adj" fmla="val 305487"/>
            </a:avLst>
          </a:prstGeom>
          <a:solidFill>
            <a:srgbClr val="B8C3DF"/>
          </a:solidFill>
          <a:ln/>
        </p:spPr>
      </p:sp>
      <p:sp>
        <p:nvSpPr>
          <p:cNvPr id="15" name="Shape 13"/>
          <p:cNvSpPr/>
          <p:nvPr/>
        </p:nvSpPr>
        <p:spPr>
          <a:xfrm>
            <a:off x="7065824" y="4101108"/>
            <a:ext cx="498753" cy="498753"/>
          </a:xfrm>
          <a:prstGeom prst="roundRect">
            <a:avLst>
              <a:gd name="adj" fmla="val 18669"/>
            </a:avLst>
          </a:prstGeom>
          <a:solidFill>
            <a:srgbClr val="D2DDF9"/>
          </a:solidFill>
          <a:ln w="7620">
            <a:solidFill>
              <a:srgbClr val="B8C3DF"/>
            </a:solidFill>
            <a:prstDash val="solid"/>
          </a:ln>
        </p:spPr>
      </p:sp>
      <p:sp>
        <p:nvSpPr>
          <p:cNvPr id="16" name="Text 14"/>
          <p:cNvSpPr/>
          <p:nvPr/>
        </p:nvSpPr>
        <p:spPr>
          <a:xfrm>
            <a:off x="7217271" y="4184213"/>
            <a:ext cx="195858" cy="332542"/>
          </a:xfrm>
          <a:prstGeom prst="rect">
            <a:avLst/>
          </a:prstGeom>
          <a:noFill/>
          <a:ln/>
        </p:spPr>
        <p:txBody>
          <a:bodyPr wrap="none" lIns="0" tIns="0" rIns="0" bIns="0" rtlCol="0" anchor="t"/>
          <a:lstStyle/>
          <a:p>
            <a:pPr marL="0" indent="0" algn="ctr">
              <a:lnSpc>
                <a:spcPts val="2600"/>
              </a:lnSpc>
              <a:buNone/>
            </a:pPr>
            <a:r>
              <a:rPr lang="en-US" sz="3200" dirty="0">
                <a:solidFill>
                  <a:srgbClr val="404155"/>
                </a:solidFill>
                <a:latin typeface="Alexandria" pitchFamily="34" charset="0"/>
                <a:ea typeface="Alexandria" pitchFamily="34" charset="-122"/>
                <a:cs typeface="Alexandria" pitchFamily="34" charset="-120"/>
              </a:rPr>
              <a:t>3</a:t>
            </a:r>
            <a:endParaRPr lang="en-US" sz="3200" dirty="0"/>
          </a:p>
        </p:txBody>
      </p:sp>
      <p:sp>
        <p:nvSpPr>
          <p:cNvPr id="17" name="Text 15"/>
          <p:cNvSpPr/>
          <p:nvPr/>
        </p:nvSpPr>
        <p:spPr>
          <a:xfrm>
            <a:off x="3238024" y="4073485"/>
            <a:ext cx="2857857" cy="346472"/>
          </a:xfrm>
          <a:prstGeom prst="rect">
            <a:avLst/>
          </a:prstGeom>
          <a:noFill/>
          <a:ln/>
        </p:spPr>
        <p:txBody>
          <a:bodyPr wrap="none" lIns="0" tIns="0" rIns="0" bIns="0" rtlCol="0" anchor="t"/>
          <a:lstStyle/>
          <a:p>
            <a:pPr marL="0" indent="0" algn="r">
              <a:lnSpc>
                <a:spcPts val="2700"/>
              </a:lnSpc>
              <a:buNone/>
            </a:pPr>
            <a:r>
              <a:rPr lang="en-US" sz="2800" dirty="0">
                <a:solidFill>
                  <a:srgbClr val="404155"/>
                </a:solidFill>
                <a:latin typeface="Alexandria" pitchFamily="34" charset="0"/>
                <a:ea typeface="Alexandria" pitchFamily="34" charset="-122"/>
                <a:cs typeface="Alexandria" pitchFamily="34" charset="-120"/>
              </a:rPr>
              <a:t>Ovozni Qayta Ishlash</a:t>
            </a:r>
            <a:endParaRPr lang="en-US" sz="2800" dirty="0"/>
          </a:p>
        </p:txBody>
      </p:sp>
      <p:sp>
        <p:nvSpPr>
          <p:cNvPr id="18" name="Text 16"/>
          <p:cNvSpPr/>
          <p:nvPr/>
        </p:nvSpPr>
        <p:spPr>
          <a:xfrm>
            <a:off x="775930" y="4552950"/>
            <a:ext cx="5319951" cy="709374"/>
          </a:xfrm>
          <a:prstGeom prst="rect">
            <a:avLst/>
          </a:prstGeom>
          <a:noFill/>
          <a:ln/>
        </p:spPr>
        <p:txBody>
          <a:bodyPr wrap="square" lIns="0" tIns="0" rIns="0" bIns="0" rtlCol="0" anchor="t"/>
          <a:lstStyle/>
          <a:p>
            <a:pPr marL="0" indent="0" algn="r">
              <a:lnSpc>
                <a:spcPts val="2750"/>
              </a:lnSpc>
              <a:buNone/>
            </a:pPr>
            <a:r>
              <a:rPr lang="en-US" sz="2000" dirty="0">
                <a:solidFill>
                  <a:srgbClr val="404155"/>
                </a:solidFill>
                <a:latin typeface="Nobile" pitchFamily="34" charset="0"/>
                <a:ea typeface="Nobile" pitchFamily="34" charset="-122"/>
                <a:cs typeface="Nobile" pitchFamily="34" charset="-120"/>
              </a:rPr>
              <a:t>Ovozni tanib olish, ovozni sintez qilish va boshqalar.</a:t>
            </a:r>
            <a:endParaRPr lang="en-US" sz="2000" dirty="0"/>
          </a:p>
        </p:txBody>
      </p:sp>
      <p:sp>
        <p:nvSpPr>
          <p:cNvPr id="19" name="Shape 17"/>
          <p:cNvSpPr/>
          <p:nvPr/>
        </p:nvSpPr>
        <p:spPr>
          <a:xfrm>
            <a:off x="7534096" y="5332809"/>
            <a:ext cx="775930" cy="30480"/>
          </a:xfrm>
          <a:prstGeom prst="roundRect">
            <a:avLst>
              <a:gd name="adj" fmla="val 305487"/>
            </a:avLst>
          </a:prstGeom>
          <a:solidFill>
            <a:srgbClr val="B8C3DF"/>
          </a:solidFill>
          <a:ln/>
        </p:spPr>
      </p:sp>
      <p:sp>
        <p:nvSpPr>
          <p:cNvPr id="20" name="Shape 18"/>
          <p:cNvSpPr/>
          <p:nvPr/>
        </p:nvSpPr>
        <p:spPr>
          <a:xfrm>
            <a:off x="7065824" y="5098733"/>
            <a:ext cx="498753" cy="498753"/>
          </a:xfrm>
          <a:prstGeom prst="roundRect">
            <a:avLst>
              <a:gd name="adj" fmla="val 18669"/>
            </a:avLst>
          </a:prstGeom>
          <a:solidFill>
            <a:srgbClr val="D2DDF9"/>
          </a:solidFill>
          <a:ln w="7620">
            <a:solidFill>
              <a:srgbClr val="B8C3DF"/>
            </a:solidFill>
            <a:prstDash val="solid"/>
          </a:ln>
        </p:spPr>
      </p:sp>
      <p:sp>
        <p:nvSpPr>
          <p:cNvPr id="21" name="Text 19"/>
          <p:cNvSpPr/>
          <p:nvPr/>
        </p:nvSpPr>
        <p:spPr>
          <a:xfrm>
            <a:off x="7215961" y="5181838"/>
            <a:ext cx="198477" cy="332542"/>
          </a:xfrm>
          <a:prstGeom prst="rect">
            <a:avLst/>
          </a:prstGeom>
          <a:noFill/>
          <a:ln/>
        </p:spPr>
        <p:txBody>
          <a:bodyPr wrap="none" lIns="0" tIns="0" rIns="0" bIns="0" rtlCol="0" anchor="t"/>
          <a:lstStyle/>
          <a:p>
            <a:pPr marL="0" indent="0" algn="ctr">
              <a:lnSpc>
                <a:spcPts val="2600"/>
              </a:lnSpc>
              <a:buNone/>
            </a:pPr>
            <a:r>
              <a:rPr lang="en-US" sz="3200" dirty="0">
                <a:solidFill>
                  <a:srgbClr val="404155"/>
                </a:solidFill>
                <a:latin typeface="Alexandria" pitchFamily="34" charset="0"/>
                <a:ea typeface="Alexandria" pitchFamily="34" charset="-122"/>
                <a:cs typeface="Alexandria" pitchFamily="34" charset="-120"/>
              </a:rPr>
              <a:t>4</a:t>
            </a:r>
            <a:endParaRPr lang="en-US" sz="3200" dirty="0"/>
          </a:p>
        </p:txBody>
      </p:sp>
      <p:sp>
        <p:nvSpPr>
          <p:cNvPr id="22" name="Text 20"/>
          <p:cNvSpPr/>
          <p:nvPr/>
        </p:nvSpPr>
        <p:spPr>
          <a:xfrm>
            <a:off x="8534519" y="5071110"/>
            <a:ext cx="2771180" cy="346472"/>
          </a:xfrm>
          <a:prstGeom prst="rect">
            <a:avLst/>
          </a:prstGeom>
          <a:noFill/>
          <a:ln/>
        </p:spPr>
        <p:txBody>
          <a:bodyPr wrap="none" lIns="0" tIns="0" rIns="0" bIns="0" rtlCol="0" anchor="t"/>
          <a:lstStyle/>
          <a:p>
            <a:pPr marL="0" indent="0" algn="l">
              <a:lnSpc>
                <a:spcPts val="2700"/>
              </a:lnSpc>
              <a:buNone/>
            </a:pPr>
            <a:r>
              <a:rPr lang="en-US" sz="2800" dirty="0">
                <a:solidFill>
                  <a:srgbClr val="404155"/>
                </a:solidFill>
                <a:latin typeface="Alexandria" pitchFamily="34" charset="0"/>
                <a:ea typeface="Alexandria" pitchFamily="34" charset="-122"/>
                <a:cs typeface="Alexandria" pitchFamily="34" charset="-120"/>
              </a:rPr>
              <a:t>Moliyaviy Tahlil</a:t>
            </a:r>
            <a:endParaRPr lang="en-US" sz="2800" dirty="0"/>
          </a:p>
        </p:txBody>
      </p:sp>
      <p:sp>
        <p:nvSpPr>
          <p:cNvPr id="23" name="Text 21"/>
          <p:cNvSpPr/>
          <p:nvPr/>
        </p:nvSpPr>
        <p:spPr>
          <a:xfrm>
            <a:off x="8534519" y="5550575"/>
            <a:ext cx="5319951" cy="709374"/>
          </a:xfrm>
          <a:prstGeom prst="rect">
            <a:avLst/>
          </a:prstGeom>
          <a:noFill/>
          <a:ln/>
        </p:spPr>
        <p:txBody>
          <a:bodyPr wrap="square" lIns="0" tIns="0" rIns="0" bIns="0" rtlCol="0" anchor="t"/>
          <a:lstStyle/>
          <a:p>
            <a:pPr marL="0" indent="0" algn="l">
              <a:lnSpc>
                <a:spcPts val="2750"/>
              </a:lnSpc>
              <a:buNone/>
            </a:pPr>
            <a:r>
              <a:rPr lang="en-US" sz="2000" dirty="0">
                <a:solidFill>
                  <a:srgbClr val="404155"/>
                </a:solidFill>
                <a:latin typeface="Nobile" pitchFamily="34" charset="0"/>
                <a:ea typeface="Nobile" pitchFamily="34" charset="-122"/>
                <a:cs typeface="Nobile" pitchFamily="34" charset="-120"/>
              </a:rPr>
              <a:t>Moliyaviy ma'lumotlarni tahlil qilish, qimmatli qog'ozlar narxini bashorat qilish va boshqalar.</a:t>
            </a:r>
            <a:endParaRPr lang="en-US" sz="2000" dirty="0"/>
          </a:p>
        </p:txBody>
      </p:sp>
      <p:sp>
        <p:nvSpPr>
          <p:cNvPr id="24" name="Shape 22"/>
          <p:cNvSpPr/>
          <p:nvPr/>
        </p:nvSpPr>
        <p:spPr>
          <a:xfrm>
            <a:off x="6320373" y="6330434"/>
            <a:ext cx="775930" cy="30480"/>
          </a:xfrm>
          <a:prstGeom prst="roundRect">
            <a:avLst>
              <a:gd name="adj" fmla="val 305487"/>
            </a:avLst>
          </a:prstGeom>
          <a:solidFill>
            <a:srgbClr val="B8C3DF"/>
          </a:solidFill>
          <a:ln/>
        </p:spPr>
      </p:sp>
      <p:sp>
        <p:nvSpPr>
          <p:cNvPr id="25" name="Shape 23"/>
          <p:cNvSpPr/>
          <p:nvPr/>
        </p:nvSpPr>
        <p:spPr>
          <a:xfrm>
            <a:off x="7065824" y="6096357"/>
            <a:ext cx="498753" cy="498753"/>
          </a:xfrm>
          <a:prstGeom prst="roundRect">
            <a:avLst>
              <a:gd name="adj" fmla="val 18669"/>
            </a:avLst>
          </a:prstGeom>
          <a:solidFill>
            <a:srgbClr val="D2DDF9"/>
          </a:solidFill>
          <a:ln w="7620">
            <a:solidFill>
              <a:srgbClr val="B8C3DF"/>
            </a:solidFill>
            <a:prstDash val="solid"/>
          </a:ln>
        </p:spPr>
      </p:sp>
      <p:sp>
        <p:nvSpPr>
          <p:cNvPr id="26" name="Text 24"/>
          <p:cNvSpPr/>
          <p:nvPr/>
        </p:nvSpPr>
        <p:spPr>
          <a:xfrm>
            <a:off x="7212390" y="6179463"/>
            <a:ext cx="205502" cy="332542"/>
          </a:xfrm>
          <a:prstGeom prst="rect">
            <a:avLst/>
          </a:prstGeom>
          <a:noFill/>
          <a:ln/>
        </p:spPr>
        <p:txBody>
          <a:bodyPr wrap="none" lIns="0" tIns="0" rIns="0" bIns="0" rtlCol="0" anchor="t"/>
          <a:lstStyle/>
          <a:p>
            <a:pPr marL="0" indent="0" algn="ctr">
              <a:lnSpc>
                <a:spcPts val="2600"/>
              </a:lnSpc>
              <a:buNone/>
            </a:pPr>
            <a:r>
              <a:rPr lang="en-US" sz="3200" dirty="0">
                <a:solidFill>
                  <a:srgbClr val="404155"/>
                </a:solidFill>
                <a:latin typeface="Alexandria" pitchFamily="34" charset="0"/>
                <a:ea typeface="Alexandria" pitchFamily="34" charset="-122"/>
                <a:cs typeface="Alexandria" pitchFamily="34" charset="-120"/>
              </a:rPr>
              <a:t>5</a:t>
            </a:r>
            <a:endParaRPr lang="en-US" sz="3200" dirty="0"/>
          </a:p>
        </p:txBody>
      </p:sp>
      <p:sp>
        <p:nvSpPr>
          <p:cNvPr id="27" name="Text 25"/>
          <p:cNvSpPr/>
          <p:nvPr/>
        </p:nvSpPr>
        <p:spPr>
          <a:xfrm>
            <a:off x="3324701" y="6068735"/>
            <a:ext cx="2771180" cy="346472"/>
          </a:xfrm>
          <a:prstGeom prst="rect">
            <a:avLst/>
          </a:prstGeom>
          <a:noFill/>
          <a:ln/>
        </p:spPr>
        <p:txBody>
          <a:bodyPr wrap="none" lIns="0" tIns="0" rIns="0" bIns="0" rtlCol="0" anchor="t"/>
          <a:lstStyle/>
          <a:p>
            <a:pPr marL="0" indent="0" algn="r">
              <a:lnSpc>
                <a:spcPts val="2700"/>
              </a:lnSpc>
              <a:buNone/>
            </a:pPr>
            <a:r>
              <a:rPr lang="en-US" sz="2800" dirty="0">
                <a:solidFill>
                  <a:srgbClr val="404155"/>
                </a:solidFill>
                <a:latin typeface="Alexandria" pitchFamily="34" charset="0"/>
                <a:ea typeface="Alexandria" pitchFamily="34" charset="-122"/>
                <a:cs typeface="Alexandria" pitchFamily="34" charset="-120"/>
              </a:rPr>
              <a:t>Sog'liqni Saqlash</a:t>
            </a:r>
            <a:endParaRPr lang="en-US" sz="2800" dirty="0"/>
          </a:p>
        </p:txBody>
      </p:sp>
      <p:sp>
        <p:nvSpPr>
          <p:cNvPr id="28" name="Text 26"/>
          <p:cNvSpPr/>
          <p:nvPr/>
        </p:nvSpPr>
        <p:spPr>
          <a:xfrm>
            <a:off x="775930" y="6548199"/>
            <a:ext cx="5319951" cy="709374"/>
          </a:xfrm>
          <a:prstGeom prst="rect">
            <a:avLst/>
          </a:prstGeom>
          <a:noFill/>
          <a:ln/>
        </p:spPr>
        <p:txBody>
          <a:bodyPr wrap="square" lIns="0" tIns="0" rIns="0" bIns="0" rtlCol="0" anchor="t"/>
          <a:lstStyle/>
          <a:p>
            <a:pPr marL="0" indent="0" algn="r">
              <a:lnSpc>
                <a:spcPts val="2750"/>
              </a:lnSpc>
              <a:buNone/>
            </a:pPr>
            <a:r>
              <a:rPr lang="en-US" sz="2000" dirty="0">
                <a:solidFill>
                  <a:srgbClr val="404155"/>
                </a:solidFill>
                <a:latin typeface="Nobile" pitchFamily="34" charset="0"/>
                <a:ea typeface="Nobile" pitchFamily="34" charset="-122"/>
                <a:cs typeface="Nobile" pitchFamily="34" charset="-120"/>
              </a:rPr>
              <a:t>Kasalliklarni aniqlash, davolashni bashorat qilish va boshqalar.</a:t>
            </a:r>
            <a:endParaRPr lang="en-US"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30660" y="923449"/>
            <a:ext cx="7655481" cy="1328976"/>
          </a:xfrm>
          <a:prstGeom prst="rect">
            <a:avLst/>
          </a:prstGeom>
          <a:noFill/>
          <a:ln/>
        </p:spPr>
        <p:txBody>
          <a:bodyPr wrap="square" lIns="0" tIns="0" rIns="0" bIns="0" rtlCol="0" anchor="t"/>
          <a:lstStyle/>
          <a:p>
            <a:pPr marL="0" indent="0">
              <a:lnSpc>
                <a:spcPts val="5200"/>
              </a:lnSpc>
              <a:buNone/>
            </a:pPr>
            <a:r>
              <a:rPr lang="en-US" sz="4400" dirty="0">
                <a:solidFill>
                  <a:srgbClr val="1B1B27"/>
                </a:solidFill>
                <a:latin typeface="Alexandria" pitchFamily="34" charset="0"/>
                <a:ea typeface="Alexandria" pitchFamily="34" charset="-122"/>
                <a:cs typeface="Alexandria" pitchFamily="34" charset="-120"/>
              </a:rPr>
              <a:t>Yadro Modellarining Afzalliklari</a:t>
            </a:r>
            <a:endParaRPr lang="en-US" sz="4400" dirty="0"/>
          </a:p>
        </p:txBody>
      </p:sp>
      <p:sp>
        <p:nvSpPr>
          <p:cNvPr id="4" name="Shape 1"/>
          <p:cNvSpPr/>
          <p:nvPr/>
        </p:nvSpPr>
        <p:spPr>
          <a:xfrm>
            <a:off x="6230660" y="2571393"/>
            <a:ext cx="3721418" cy="2473642"/>
          </a:xfrm>
          <a:prstGeom prst="roundRect">
            <a:avLst>
              <a:gd name="adj" fmla="val 3950"/>
            </a:avLst>
          </a:prstGeom>
          <a:solidFill>
            <a:srgbClr val="D2DDF9"/>
          </a:solidFill>
          <a:ln w="7620">
            <a:solidFill>
              <a:srgbClr val="B8C3DF"/>
            </a:solidFill>
            <a:prstDash val="solid"/>
          </a:ln>
        </p:spPr>
      </p:sp>
      <p:sp>
        <p:nvSpPr>
          <p:cNvPr id="5" name="Text 2"/>
          <p:cNvSpPr/>
          <p:nvPr/>
        </p:nvSpPr>
        <p:spPr>
          <a:xfrm>
            <a:off x="6450925" y="2791658"/>
            <a:ext cx="2658070" cy="332303"/>
          </a:xfrm>
          <a:prstGeom prst="rect">
            <a:avLst/>
          </a:prstGeom>
          <a:noFill/>
          <a:ln/>
        </p:spPr>
        <p:txBody>
          <a:bodyPr wrap="none" lIns="0" tIns="0" rIns="0" bIns="0" rtlCol="0" anchor="t"/>
          <a:lstStyle/>
          <a:p>
            <a:pPr marL="0" indent="0">
              <a:lnSpc>
                <a:spcPts val="2600"/>
              </a:lnSpc>
              <a:buNone/>
            </a:pPr>
            <a:r>
              <a:rPr lang="en-US" sz="2400" dirty="0">
                <a:solidFill>
                  <a:srgbClr val="404155"/>
                </a:solidFill>
                <a:latin typeface="Alexandria" pitchFamily="34" charset="0"/>
                <a:ea typeface="Alexandria" pitchFamily="34" charset="-122"/>
                <a:cs typeface="Alexandria" pitchFamily="34" charset="-120"/>
              </a:rPr>
              <a:t>Aniqlik</a:t>
            </a:r>
            <a:endParaRPr lang="en-US" sz="2400" dirty="0"/>
          </a:p>
        </p:txBody>
      </p:sp>
      <p:sp>
        <p:nvSpPr>
          <p:cNvPr id="6" name="Text 3"/>
          <p:cNvSpPr/>
          <p:nvPr/>
        </p:nvSpPr>
        <p:spPr>
          <a:xfrm>
            <a:off x="6450925" y="3251478"/>
            <a:ext cx="3280886" cy="1360646"/>
          </a:xfrm>
          <a:prstGeom prst="rect">
            <a:avLst/>
          </a:prstGeom>
          <a:noFill/>
          <a:ln/>
        </p:spPr>
        <p:txBody>
          <a:bodyPr wrap="square" lIns="0" tIns="0" rIns="0" bIns="0" rtlCol="0" anchor="t"/>
          <a:lstStyle/>
          <a:p>
            <a:pPr marL="0" indent="0">
              <a:lnSpc>
                <a:spcPts val="2650"/>
              </a:lnSpc>
              <a:buNone/>
            </a:pPr>
            <a:r>
              <a:rPr lang="en-US" dirty="0">
                <a:solidFill>
                  <a:srgbClr val="404155"/>
                </a:solidFill>
                <a:latin typeface="Nobile" pitchFamily="34" charset="0"/>
                <a:ea typeface="Nobile" pitchFamily="34" charset="-122"/>
                <a:cs typeface="Nobile" pitchFamily="34" charset="-120"/>
              </a:rPr>
              <a:t>Yadro modellari katta miqdordagi ma'lumotlarni tahlil qilish orqali aniq bashoratlar qilish imkonini beradi.</a:t>
            </a:r>
            <a:endParaRPr lang="en-US" dirty="0"/>
          </a:p>
        </p:txBody>
      </p:sp>
      <p:sp>
        <p:nvSpPr>
          <p:cNvPr id="7" name="Shape 4"/>
          <p:cNvSpPr/>
          <p:nvPr/>
        </p:nvSpPr>
        <p:spPr>
          <a:xfrm>
            <a:off x="10164723" y="2571393"/>
            <a:ext cx="3721418" cy="2473642"/>
          </a:xfrm>
          <a:prstGeom prst="roundRect">
            <a:avLst>
              <a:gd name="adj" fmla="val 3950"/>
            </a:avLst>
          </a:prstGeom>
          <a:solidFill>
            <a:srgbClr val="D2DDF9"/>
          </a:solidFill>
          <a:ln w="7620">
            <a:solidFill>
              <a:srgbClr val="B8C3DF"/>
            </a:solidFill>
            <a:prstDash val="solid"/>
          </a:ln>
        </p:spPr>
      </p:sp>
      <p:sp>
        <p:nvSpPr>
          <p:cNvPr id="8" name="Text 5"/>
          <p:cNvSpPr/>
          <p:nvPr/>
        </p:nvSpPr>
        <p:spPr>
          <a:xfrm>
            <a:off x="10384988" y="2791658"/>
            <a:ext cx="2658070" cy="332303"/>
          </a:xfrm>
          <a:prstGeom prst="rect">
            <a:avLst/>
          </a:prstGeom>
          <a:noFill/>
          <a:ln/>
        </p:spPr>
        <p:txBody>
          <a:bodyPr wrap="none" lIns="0" tIns="0" rIns="0" bIns="0" rtlCol="0" anchor="t"/>
          <a:lstStyle/>
          <a:p>
            <a:pPr marL="0" indent="0">
              <a:lnSpc>
                <a:spcPts val="2600"/>
              </a:lnSpc>
              <a:buNone/>
            </a:pPr>
            <a:r>
              <a:rPr lang="en-US" sz="2400" dirty="0">
                <a:solidFill>
                  <a:srgbClr val="404155"/>
                </a:solidFill>
                <a:latin typeface="Alexandria" pitchFamily="34" charset="0"/>
                <a:ea typeface="Alexandria" pitchFamily="34" charset="-122"/>
                <a:cs typeface="Alexandria" pitchFamily="34" charset="-120"/>
              </a:rPr>
              <a:t>Avtomatlashtirish</a:t>
            </a:r>
            <a:endParaRPr lang="en-US" sz="2400" dirty="0"/>
          </a:p>
        </p:txBody>
      </p:sp>
      <p:sp>
        <p:nvSpPr>
          <p:cNvPr id="9" name="Text 6"/>
          <p:cNvSpPr/>
          <p:nvPr/>
        </p:nvSpPr>
        <p:spPr>
          <a:xfrm>
            <a:off x="10384988" y="3251478"/>
            <a:ext cx="3280886" cy="1360646"/>
          </a:xfrm>
          <a:prstGeom prst="rect">
            <a:avLst/>
          </a:prstGeom>
          <a:noFill/>
          <a:ln/>
        </p:spPr>
        <p:txBody>
          <a:bodyPr wrap="square" lIns="0" tIns="0" rIns="0" bIns="0" rtlCol="0" anchor="t"/>
          <a:lstStyle/>
          <a:p>
            <a:pPr marL="0" indent="0">
              <a:lnSpc>
                <a:spcPts val="2650"/>
              </a:lnSpc>
              <a:buNone/>
            </a:pPr>
            <a:r>
              <a:rPr lang="en-US" dirty="0">
                <a:solidFill>
                  <a:srgbClr val="404155"/>
                </a:solidFill>
                <a:latin typeface="Nobile" pitchFamily="34" charset="0"/>
                <a:ea typeface="Nobile" pitchFamily="34" charset="-122"/>
                <a:cs typeface="Nobile" pitchFamily="34" charset="-120"/>
              </a:rPr>
              <a:t>Ular ko'pgina vazifalarni avtomatlashtirishga yordam beradi, bu esa vaqtni va xarajatlarni tejaydi.</a:t>
            </a:r>
            <a:endParaRPr lang="en-US" dirty="0"/>
          </a:p>
        </p:txBody>
      </p:sp>
      <p:sp>
        <p:nvSpPr>
          <p:cNvPr id="10" name="Shape 7"/>
          <p:cNvSpPr/>
          <p:nvPr/>
        </p:nvSpPr>
        <p:spPr>
          <a:xfrm>
            <a:off x="6230660" y="5178035"/>
            <a:ext cx="3721418" cy="2473642"/>
          </a:xfrm>
          <a:prstGeom prst="roundRect">
            <a:avLst>
              <a:gd name="adj" fmla="val 3950"/>
            </a:avLst>
          </a:prstGeom>
          <a:solidFill>
            <a:srgbClr val="D2DDF9"/>
          </a:solidFill>
          <a:ln w="7620">
            <a:solidFill>
              <a:srgbClr val="B8C3DF"/>
            </a:solidFill>
            <a:prstDash val="solid"/>
          </a:ln>
        </p:spPr>
      </p:sp>
      <p:sp>
        <p:nvSpPr>
          <p:cNvPr id="11" name="Text 8"/>
          <p:cNvSpPr/>
          <p:nvPr/>
        </p:nvSpPr>
        <p:spPr>
          <a:xfrm>
            <a:off x="6450925" y="5398301"/>
            <a:ext cx="2658070" cy="363556"/>
          </a:xfrm>
          <a:prstGeom prst="rect">
            <a:avLst/>
          </a:prstGeom>
          <a:noFill/>
          <a:ln/>
        </p:spPr>
        <p:txBody>
          <a:bodyPr wrap="none" lIns="0" tIns="0" rIns="0" bIns="0" rtlCol="0" anchor="t"/>
          <a:lstStyle/>
          <a:p>
            <a:pPr marL="0" indent="0">
              <a:lnSpc>
                <a:spcPts val="2600"/>
              </a:lnSpc>
              <a:buNone/>
            </a:pPr>
            <a:r>
              <a:rPr lang="en-US" sz="2400" dirty="0">
                <a:solidFill>
                  <a:srgbClr val="404155"/>
                </a:solidFill>
                <a:latin typeface="Alexandria" pitchFamily="34" charset="0"/>
                <a:ea typeface="Alexandria" pitchFamily="34" charset="-122"/>
                <a:cs typeface="Alexandria" pitchFamily="34" charset="-120"/>
              </a:rPr>
              <a:t>Yaxshilanish</a:t>
            </a:r>
            <a:endParaRPr lang="en-US" sz="2400" dirty="0"/>
          </a:p>
        </p:txBody>
      </p:sp>
      <p:sp>
        <p:nvSpPr>
          <p:cNvPr id="12" name="Text 9"/>
          <p:cNvSpPr/>
          <p:nvPr/>
        </p:nvSpPr>
        <p:spPr>
          <a:xfrm>
            <a:off x="6450925" y="5858120"/>
            <a:ext cx="3280886" cy="1488614"/>
          </a:xfrm>
          <a:prstGeom prst="rect">
            <a:avLst/>
          </a:prstGeom>
          <a:noFill/>
          <a:ln/>
        </p:spPr>
        <p:txBody>
          <a:bodyPr wrap="square" lIns="0" tIns="0" rIns="0" bIns="0" rtlCol="0" anchor="t"/>
          <a:lstStyle/>
          <a:p>
            <a:pPr marL="0" indent="0">
              <a:lnSpc>
                <a:spcPts val="2650"/>
              </a:lnSpc>
              <a:buNone/>
            </a:pPr>
            <a:r>
              <a:rPr lang="en-US" dirty="0">
                <a:solidFill>
                  <a:srgbClr val="404155"/>
                </a:solidFill>
                <a:latin typeface="Nobile" pitchFamily="34" charset="0"/>
                <a:ea typeface="Nobile" pitchFamily="34" charset="-122"/>
                <a:cs typeface="Nobile" pitchFamily="34" charset="-120"/>
              </a:rPr>
              <a:t>Yadro modellari foydalanuvchi ma'lumotlariga moslashish va vaqt o'tishi bilan yaxshilanish qobiliyatiga ega.</a:t>
            </a:r>
            <a:endParaRPr lang="en-US" dirty="0"/>
          </a:p>
        </p:txBody>
      </p:sp>
      <p:sp>
        <p:nvSpPr>
          <p:cNvPr id="13" name="Shape 10"/>
          <p:cNvSpPr/>
          <p:nvPr/>
        </p:nvSpPr>
        <p:spPr>
          <a:xfrm>
            <a:off x="10164723" y="5178035"/>
            <a:ext cx="3721418" cy="2473642"/>
          </a:xfrm>
          <a:prstGeom prst="roundRect">
            <a:avLst>
              <a:gd name="adj" fmla="val 3950"/>
            </a:avLst>
          </a:prstGeom>
          <a:solidFill>
            <a:srgbClr val="D2DDF9"/>
          </a:solidFill>
          <a:ln w="7620">
            <a:solidFill>
              <a:srgbClr val="B8C3DF"/>
            </a:solidFill>
            <a:prstDash val="solid"/>
          </a:ln>
        </p:spPr>
      </p:sp>
      <p:sp>
        <p:nvSpPr>
          <p:cNvPr id="14" name="Text 11"/>
          <p:cNvSpPr/>
          <p:nvPr/>
        </p:nvSpPr>
        <p:spPr>
          <a:xfrm>
            <a:off x="10384988" y="5398301"/>
            <a:ext cx="2742605" cy="363556"/>
          </a:xfrm>
          <a:prstGeom prst="rect">
            <a:avLst/>
          </a:prstGeom>
          <a:noFill/>
          <a:ln/>
        </p:spPr>
        <p:txBody>
          <a:bodyPr wrap="none" lIns="0" tIns="0" rIns="0" bIns="0" rtlCol="0" anchor="t"/>
          <a:lstStyle/>
          <a:p>
            <a:pPr marL="0" indent="0">
              <a:lnSpc>
                <a:spcPts val="2600"/>
              </a:lnSpc>
              <a:buNone/>
            </a:pPr>
            <a:r>
              <a:rPr lang="en-US" sz="2400" dirty="0">
                <a:solidFill>
                  <a:srgbClr val="404155"/>
                </a:solidFill>
                <a:latin typeface="Alexandria" pitchFamily="34" charset="0"/>
                <a:ea typeface="Alexandria" pitchFamily="34" charset="-122"/>
                <a:cs typeface="Alexandria" pitchFamily="34" charset="-120"/>
              </a:rPr>
              <a:t>Yangiliklarni yaratish</a:t>
            </a:r>
            <a:endParaRPr lang="en-US" sz="2400" dirty="0"/>
          </a:p>
        </p:txBody>
      </p:sp>
      <p:sp>
        <p:nvSpPr>
          <p:cNvPr id="15" name="Text 12"/>
          <p:cNvSpPr/>
          <p:nvPr/>
        </p:nvSpPr>
        <p:spPr>
          <a:xfrm>
            <a:off x="10384988" y="5858120"/>
            <a:ext cx="3280886" cy="1116461"/>
          </a:xfrm>
          <a:prstGeom prst="rect">
            <a:avLst/>
          </a:prstGeom>
          <a:noFill/>
          <a:ln/>
        </p:spPr>
        <p:txBody>
          <a:bodyPr wrap="square" lIns="0" tIns="0" rIns="0" bIns="0" rtlCol="0" anchor="t"/>
          <a:lstStyle/>
          <a:p>
            <a:pPr marL="0" indent="0">
              <a:lnSpc>
                <a:spcPts val="2650"/>
              </a:lnSpc>
              <a:buNone/>
            </a:pPr>
            <a:r>
              <a:rPr lang="en-US" dirty="0">
                <a:solidFill>
                  <a:srgbClr val="404155"/>
                </a:solidFill>
                <a:latin typeface="Nobile" pitchFamily="34" charset="0"/>
                <a:ea typeface="Nobile" pitchFamily="34" charset="-122"/>
                <a:cs typeface="Nobile" pitchFamily="34" charset="-120"/>
              </a:rPr>
              <a:t>Ular yangi texnologiyalar va imkoniyatlarni yaratish uchun keng imkoniyatlar yaratadi.</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74953" y="588645"/>
            <a:ext cx="6961703" cy="513398"/>
          </a:xfrm>
          <a:prstGeom prst="rect">
            <a:avLst/>
          </a:prstGeom>
          <a:noFill/>
          <a:ln/>
        </p:spPr>
        <p:txBody>
          <a:bodyPr wrap="none" lIns="0" tIns="0" rIns="0" bIns="0" rtlCol="0" anchor="t"/>
          <a:lstStyle/>
          <a:p>
            <a:pPr marL="0" indent="0">
              <a:lnSpc>
                <a:spcPts val="4000"/>
              </a:lnSpc>
              <a:buNone/>
            </a:pPr>
            <a:r>
              <a:rPr lang="en-US" sz="4000" dirty="0">
                <a:solidFill>
                  <a:srgbClr val="1B1B27"/>
                </a:solidFill>
                <a:latin typeface="Alexandria" pitchFamily="34" charset="0"/>
                <a:ea typeface="Alexandria" pitchFamily="34" charset="-122"/>
                <a:cs typeface="Alexandria" pitchFamily="34" charset="-120"/>
              </a:rPr>
              <a:t>Yadro Modellarining Kamchiliklari</a:t>
            </a:r>
            <a:endParaRPr lang="en-US" sz="4000" dirty="0"/>
          </a:p>
        </p:txBody>
      </p:sp>
      <p:pic>
        <p:nvPicPr>
          <p:cNvPr id="3" name="Image 0" descr="preencoded.png"/>
          <p:cNvPicPr>
            <a:picLocks noChangeAspect="1"/>
          </p:cNvPicPr>
          <p:nvPr/>
        </p:nvPicPr>
        <p:blipFill>
          <a:blip r:embed="rId3"/>
          <a:stretch>
            <a:fillRect/>
          </a:stretch>
        </p:blipFill>
        <p:spPr>
          <a:xfrm>
            <a:off x="3277791" y="1430536"/>
            <a:ext cx="1334453" cy="1209318"/>
          </a:xfrm>
          <a:prstGeom prst="rect">
            <a:avLst/>
          </a:prstGeom>
        </p:spPr>
      </p:pic>
      <p:sp>
        <p:nvSpPr>
          <p:cNvPr id="4" name="Text 1"/>
          <p:cNvSpPr/>
          <p:nvPr/>
        </p:nvSpPr>
        <p:spPr>
          <a:xfrm>
            <a:off x="3906441" y="2027515"/>
            <a:ext cx="77033" cy="328613"/>
          </a:xfrm>
          <a:prstGeom prst="rect">
            <a:avLst/>
          </a:prstGeom>
          <a:noFill/>
          <a:ln/>
        </p:spPr>
        <p:txBody>
          <a:bodyPr wrap="none" lIns="0" tIns="0" rIns="0" bIns="0" rtlCol="0" anchor="t"/>
          <a:lstStyle/>
          <a:p>
            <a:pPr marL="0" indent="0" algn="ctr">
              <a:lnSpc>
                <a:spcPts val="2550"/>
              </a:lnSpc>
              <a:buNone/>
            </a:pPr>
            <a:r>
              <a:rPr lang="en-US" sz="2000" dirty="0">
                <a:solidFill>
                  <a:srgbClr val="404155"/>
                </a:solidFill>
                <a:latin typeface="Alexandria" pitchFamily="34" charset="0"/>
                <a:ea typeface="Alexandria" pitchFamily="34" charset="-122"/>
                <a:cs typeface="Alexandria" pitchFamily="34" charset="-120"/>
              </a:rPr>
              <a:t>1</a:t>
            </a:r>
            <a:endParaRPr lang="en-US" sz="2000" dirty="0"/>
          </a:p>
        </p:txBody>
      </p:sp>
      <p:sp>
        <p:nvSpPr>
          <p:cNvPr id="5" name="Text 2"/>
          <p:cNvSpPr/>
          <p:nvPr/>
        </p:nvSpPr>
        <p:spPr>
          <a:xfrm>
            <a:off x="4776430" y="1906786"/>
            <a:ext cx="981194" cy="256699"/>
          </a:xfrm>
          <a:prstGeom prst="rect">
            <a:avLst/>
          </a:prstGeom>
          <a:noFill/>
          <a:ln/>
        </p:spPr>
        <p:txBody>
          <a:bodyPr wrap="none" lIns="0" tIns="0" rIns="0" bIns="0" rtlCol="0" anchor="t"/>
          <a:lstStyle/>
          <a:p>
            <a:pPr marL="0" indent="0" algn="l">
              <a:lnSpc>
                <a:spcPts val="2000"/>
              </a:lnSpc>
              <a:buNone/>
            </a:pPr>
            <a:r>
              <a:rPr lang="en-US" sz="2000" dirty="0">
                <a:solidFill>
                  <a:srgbClr val="404155"/>
                </a:solidFill>
                <a:latin typeface="Alexandria" pitchFamily="34" charset="0"/>
                <a:ea typeface="Alexandria" pitchFamily="34" charset="-122"/>
                <a:cs typeface="Alexandria" pitchFamily="34" charset="-120"/>
              </a:rPr>
              <a:t>Xarajatlar</a:t>
            </a:r>
            <a:endParaRPr lang="en-US" sz="2000" dirty="0"/>
          </a:p>
        </p:txBody>
      </p:sp>
      <p:sp>
        <p:nvSpPr>
          <p:cNvPr id="6" name="Shape 3"/>
          <p:cNvSpPr/>
          <p:nvPr/>
        </p:nvSpPr>
        <p:spPr>
          <a:xfrm>
            <a:off x="4653201" y="2650808"/>
            <a:ext cx="9361289" cy="11430"/>
          </a:xfrm>
          <a:prstGeom prst="roundRect">
            <a:avLst>
              <a:gd name="adj" fmla="val 603734"/>
            </a:avLst>
          </a:prstGeom>
          <a:solidFill>
            <a:srgbClr val="B8C3DF"/>
          </a:solidFill>
          <a:ln/>
        </p:spPr>
      </p:sp>
      <p:pic>
        <p:nvPicPr>
          <p:cNvPr id="7" name="Image 1" descr="preencoded.png"/>
          <p:cNvPicPr>
            <a:picLocks noChangeAspect="1"/>
          </p:cNvPicPr>
          <p:nvPr/>
        </p:nvPicPr>
        <p:blipFill>
          <a:blip r:embed="rId4"/>
          <a:stretch>
            <a:fillRect/>
          </a:stretch>
        </p:blipFill>
        <p:spPr>
          <a:xfrm>
            <a:off x="2610445" y="2680811"/>
            <a:ext cx="2669024" cy="1209318"/>
          </a:xfrm>
          <a:prstGeom prst="rect">
            <a:avLst/>
          </a:prstGeom>
        </p:spPr>
      </p:pic>
      <p:sp>
        <p:nvSpPr>
          <p:cNvPr id="8" name="Text 4"/>
          <p:cNvSpPr/>
          <p:nvPr/>
        </p:nvSpPr>
        <p:spPr>
          <a:xfrm>
            <a:off x="3884890" y="3121104"/>
            <a:ext cx="120134" cy="328613"/>
          </a:xfrm>
          <a:prstGeom prst="rect">
            <a:avLst/>
          </a:prstGeom>
          <a:noFill/>
          <a:ln/>
        </p:spPr>
        <p:txBody>
          <a:bodyPr wrap="none" lIns="0" tIns="0" rIns="0" bIns="0" rtlCol="0" anchor="t"/>
          <a:lstStyle/>
          <a:p>
            <a:pPr marL="0" indent="0" algn="ctr">
              <a:lnSpc>
                <a:spcPts val="2550"/>
              </a:lnSpc>
              <a:buNone/>
            </a:pPr>
            <a:r>
              <a:rPr lang="en-US" sz="2000" dirty="0">
                <a:solidFill>
                  <a:srgbClr val="404155"/>
                </a:solidFill>
                <a:latin typeface="Alexandria" pitchFamily="34" charset="0"/>
                <a:ea typeface="Alexandria" pitchFamily="34" charset="-122"/>
                <a:cs typeface="Alexandria" pitchFamily="34" charset="-120"/>
              </a:rPr>
              <a:t>2</a:t>
            </a:r>
            <a:endParaRPr lang="en-US" sz="2000" dirty="0"/>
          </a:p>
        </p:txBody>
      </p:sp>
      <p:sp>
        <p:nvSpPr>
          <p:cNvPr id="9" name="Text 5"/>
          <p:cNvSpPr/>
          <p:nvPr/>
        </p:nvSpPr>
        <p:spPr>
          <a:xfrm>
            <a:off x="5443657" y="2844998"/>
            <a:ext cx="2238851" cy="256699"/>
          </a:xfrm>
          <a:prstGeom prst="rect">
            <a:avLst/>
          </a:prstGeom>
          <a:noFill/>
          <a:ln/>
        </p:spPr>
        <p:txBody>
          <a:bodyPr wrap="none" lIns="0" tIns="0" rIns="0" bIns="0" rtlCol="0" anchor="t"/>
          <a:lstStyle/>
          <a:p>
            <a:pPr marL="0" indent="0" algn="l">
              <a:lnSpc>
                <a:spcPts val="2000"/>
              </a:lnSpc>
              <a:buNone/>
            </a:pPr>
            <a:r>
              <a:rPr lang="en-US" sz="2000" dirty="0">
                <a:solidFill>
                  <a:srgbClr val="404155"/>
                </a:solidFill>
                <a:latin typeface="Alexandria" pitchFamily="34" charset="0"/>
                <a:ea typeface="Alexandria" pitchFamily="34" charset="-122"/>
                <a:cs typeface="Alexandria" pitchFamily="34" charset="-120"/>
              </a:rPr>
              <a:t>Ma'lumotlarning sifati</a:t>
            </a:r>
            <a:endParaRPr lang="en-US" sz="2000" dirty="0"/>
          </a:p>
        </p:txBody>
      </p:sp>
      <p:sp>
        <p:nvSpPr>
          <p:cNvPr id="10" name="Text 6"/>
          <p:cNvSpPr/>
          <p:nvPr/>
        </p:nvSpPr>
        <p:spPr>
          <a:xfrm>
            <a:off x="5443657" y="3200162"/>
            <a:ext cx="8447603" cy="525780"/>
          </a:xfrm>
          <a:prstGeom prst="rect">
            <a:avLst/>
          </a:prstGeom>
          <a:noFill/>
          <a:ln/>
        </p:spPr>
        <p:txBody>
          <a:bodyPr wrap="square" lIns="0" tIns="0" rIns="0" bIns="0" rtlCol="0" anchor="t"/>
          <a:lstStyle/>
          <a:p>
            <a:pPr marL="0" indent="0" algn="l">
              <a:lnSpc>
                <a:spcPts val="2050"/>
              </a:lnSpc>
              <a:buNone/>
            </a:pPr>
            <a:r>
              <a:rPr lang="en-US" sz="1600" dirty="0">
                <a:solidFill>
                  <a:srgbClr val="404155"/>
                </a:solidFill>
                <a:latin typeface="Nobile" pitchFamily="34" charset="0"/>
                <a:ea typeface="Nobile" pitchFamily="34" charset="-122"/>
                <a:cs typeface="Nobile" pitchFamily="34" charset="-120"/>
              </a:rPr>
              <a:t>Yadro modellari sifatli va miqdoriy jihatdan yetarli ma'lumotlar talab qiladi. Noqulay ma'lumotlar noto'g'ri natijalarga olib kelishi mumkin.</a:t>
            </a:r>
            <a:endParaRPr lang="en-US" sz="1600" dirty="0"/>
          </a:p>
        </p:txBody>
      </p:sp>
      <p:sp>
        <p:nvSpPr>
          <p:cNvPr id="11" name="Shape 7"/>
          <p:cNvSpPr/>
          <p:nvPr/>
        </p:nvSpPr>
        <p:spPr>
          <a:xfrm>
            <a:off x="5320427" y="3901083"/>
            <a:ext cx="8694063" cy="11430"/>
          </a:xfrm>
          <a:prstGeom prst="roundRect">
            <a:avLst>
              <a:gd name="adj" fmla="val 603734"/>
            </a:avLst>
          </a:prstGeom>
          <a:solidFill>
            <a:srgbClr val="B8C3DF"/>
          </a:solidFill>
          <a:ln/>
        </p:spPr>
      </p:sp>
      <p:pic>
        <p:nvPicPr>
          <p:cNvPr id="12" name="Image 2" descr="preencoded.png"/>
          <p:cNvPicPr>
            <a:picLocks noChangeAspect="1"/>
          </p:cNvPicPr>
          <p:nvPr/>
        </p:nvPicPr>
        <p:blipFill>
          <a:blip r:embed="rId5"/>
          <a:stretch>
            <a:fillRect/>
          </a:stretch>
        </p:blipFill>
        <p:spPr>
          <a:xfrm>
            <a:off x="1943219" y="3931087"/>
            <a:ext cx="4003596" cy="1209318"/>
          </a:xfrm>
          <a:prstGeom prst="rect">
            <a:avLst/>
          </a:prstGeom>
        </p:spPr>
      </p:pic>
      <p:sp>
        <p:nvSpPr>
          <p:cNvPr id="13" name="Text 8"/>
          <p:cNvSpPr/>
          <p:nvPr/>
        </p:nvSpPr>
        <p:spPr>
          <a:xfrm>
            <a:off x="3884533" y="4371380"/>
            <a:ext cx="120968" cy="328613"/>
          </a:xfrm>
          <a:prstGeom prst="rect">
            <a:avLst/>
          </a:prstGeom>
          <a:noFill/>
          <a:ln/>
        </p:spPr>
        <p:txBody>
          <a:bodyPr wrap="none" lIns="0" tIns="0" rIns="0" bIns="0" rtlCol="0" anchor="t"/>
          <a:lstStyle/>
          <a:p>
            <a:pPr marL="0" indent="0" algn="ctr">
              <a:lnSpc>
                <a:spcPts val="2550"/>
              </a:lnSpc>
              <a:buNone/>
            </a:pPr>
            <a:r>
              <a:rPr lang="en-US" sz="2000" dirty="0">
                <a:solidFill>
                  <a:srgbClr val="404155"/>
                </a:solidFill>
                <a:latin typeface="Alexandria" pitchFamily="34" charset="0"/>
                <a:ea typeface="Alexandria" pitchFamily="34" charset="-122"/>
                <a:cs typeface="Alexandria" pitchFamily="34" charset="-120"/>
              </a:rPr>
              <a:t>3</a:t>
            </a:r>
            <a:endParaRPr lang="en-US" sz="2000" dirty="0"/>
          </a:p>
        </p:txBody>
      </p:sp>
      <p:sp>
        <p:nvSpPr>
          <p:cNvPr id="14" name="Text 9"/>
          <p:cNvSpPr/>
          <p:nvPr/>
        </p:nvSpPr>
        <p:spPr>
          <a:xfrm>
            <a:off x="6111002" y="4095274"/>
            <a:ext cx="2053709" cy="256699"/>
          </a:xfrm>
          <a:prstGeom prst="rect">
            <a:avLst/>
          </a:prstGeom>
          <a:noFill/>
          <a:ln/>
        </p:spPr>
        <p:txBody>
          <a:bodyPr wrap="none" lIns="0" tIns="0" rIns="0" bIns="0" rtlCol="0" anchor="t"/>
          <a:lstStyle/>
          <a:p>
            <a:pPr marL="0" indent="0" algn="l">
              <a:lnSpc>
                <a:spcPts val="2000"/>
              </a:lnSpc>
              <a:buNone/>
            </a:pPr>
            <a:r>
              <a:rPr lang="en-US" sz="2000" dirty="0">
                <a:solidFill>
                  <a:srgbClr val="404155"/>
                </a:solidFill>
                <a:latin typeface="Alexandria" pitchFamily="34" charset="0"/>
                <a:ea typeface="Alexandria" pitchFamily="34" charset="-122"/>
                <a:cs typeface="Alexandria" pitchFamily="34" charset="-120"/>
              </a:rPr>
              <a:t>Shaffoflik</a:t>
            </a:r>
            <a:endParaRPr lang="en-US" sz="2000" dirty="0"/>
          </a:p>
        </p:txBody>
      </p:sp>
      <p:sp>
        <p:nvSpPr>
          <p:cNvPr id="15" name="Text 10"/>
          <p:cNvSpPr/>
          <p:nvPr/>
        </p:nvSpPr>
        <p:spPr>
          <a:xfrm>
            <a:off x="6111002" y="4450437"/>
            <a:ext cx="7780258" cy="525780"/>
          </a:xfrm>
          <a:prstGeom prst="rect">
            <a:avLst/>
          </a:prstGeom>
          <a:noFill/>
          <a:ln/>
        </p:spPr>
        <p:txBody>
          <a:bodyPr wrap="square" lIns="0" tIns="0" rIns="0" bIns="0" rtlCol="0" anchor="t"/>
          <a:lstStyle/>
          <a:p>
            <a:pPr marL="0" indent="0" algn="l">
              <a:lnSpc>
                <a:spcPts val="2050"/>
              </a:lnSpc>
              <a:buNone/>
            </a:pPr>
            <a:r>
              <a:rPr lang="en-US" sz="1600" dirty="0">
                <a:solidFill>
                  <a:srgbClr val="404155"/>
                </a:solidFill>
                <a:latin typeface="Nobile" pitchFamily="34" charset="0"/>
                <a:ea typeface="Nobile" pitchFamily="34" charset="-122"/>
                <a:cs typeface="Nobile" pitchFamily="34" charset="-120"/>
              </a:rPr>
              <a:t>Yadro modellarining qarorlarini tushunish qiyin bo'lishi mumkin, bu esa ularning ishlatilishini cheklashi mumkin.</a:t>
            </a:r>
            <a:endParaRPr lang="en-US" sz="1600" dirty="0"/>
          </a:p>
        </p:txBody>
      </p:sp>
      <p:sp>
        <p:nvSpPr>
          <p:cNvPr id="16" name="Shape 11"/>
          <p:cNvSpPr/>
          <p:nvPr/>
        </p:nvSpPr>
        <p:spPr>
          <a:xfrm>
            <a:off x="5987772" y="5151358"/>
            <a:ext cx="8026717" cy="11430"/>
          </a:xfrm>
          <a:prstGeom prst="roundRect">
            <a:avLst>
              <a:gd name="adj" fmla="val 603734"/>
            </a:avLst>
          </a:prstGeom>
          <a:solidFill>
            <a:srgbClr val="B8C3DF"/>
          </a:solidFill>
          <a:ln/>
        </p:spPr>
      </p:sp>
      <p:pic>
        <p:nvPicPr>
          <p:cNvPr id="17" name="Image 3" descr="preencoded.png"/>
          <p:cNvPicPr>
            <a:picLocks noChangeAspect="1"/>
          </p:cNvPicPr>
          <p:nvPr/>
        </p:nvPicPr>
        <p:blipFill>
          <a:blip r:embed="rId6"/>
          <a:stretch>
            <a:fillRect/>
          </a:stretch>
        </p:blipFill>
        <p:spPr>
          <a:xfrm>
            <a:off x="1275874" y="5181362"/>
            <a:ext cx="5338167" cy="1209318"/>
          </a:xfrm>
          <a:prstGeom prst="rect">
            <a:avLst/>
          </a:prstGeom>
        </p:spPr>
      </p:pic>
      <p:sp>
        <p:nvSpPr>
          <p:cNvPr id="18" name="Text 12"/>
          <p:cNvSpPr/>
          <p:nvPr/>
        </p:nvSpPr>
        <p:spPr>
          <a:xfrm>
            <a:off x="3883581" y="5621655"/>
            <a:ext cx="122634" cy="328613"/>
          </a:xfrm>
          <a:prstGeom prst="rect">
            <a:avLst/>
          </a:prstGeom>
          <a:noFill/>
          <a:ln/>
        </p:spPr>
        <p:txBody>
          <a:bodyPr wrap="none" lIns="0" tIns="0" rIns="0" bIns="0" rtlCol="0" anchor="t"/>
          <a:lstStyle/>
          <a:p>
            <a:pPr marL="0" indent="0" algn="ctr">
              <a:lnSpc>
                <a:spcPts val="2550"/>
              </a:lnSpc>
              <a:buNone/>
            </a:pPr>
            <a:r>
              <a:rPr lang="en-US" sz="2000" dirty="0">
                <a:solidFill>
                  <a:srgbClr val="404155"/>
                </a:solidFill>
                <a:latin typeface="Alexandria" pitchFamily="34" charset="0"/>
                <a:ea typeface="Alexandria" pitchFamily="34" charset="-122"/>
                <a:cs typeface="Alexandria" pitchFamily="34" charset="-120"/>
              </a:rPr>
              <a:t>4</a:t>
            </a:r>
            <a:endParaRPr lang="en-US" sz="2000" dirty="0"/>
          </a:p>
        </p:txBody>
      </p:sp>
      <p:sp>
        <p:nvSpPr>
          <p:cNvPr id="19" name="Text 13"/>
          <p:cNvSpPr/>
          <p:nvPr/>
        </p:nvSpPr>
        <p:spPr>
          <a:xfrm>
            <a:off x="6778228" y="5345549"/>
            <a:ext cx="2053709" cy="256699"/>
          </a:xfrm>
          <a:prstGeom prst="rect">
            <a:avLst/>
          </a:prstGeom>
          <a:noFill/>
          <a:ln/>
        </p:spPr>
        <p:txBody>
          <a:bodyPr wrap="none" lIns="0" tIns="0" rIns="0" bIns="0" rtlCol="0" anchor="t"/>
          <a:lstStyle/>
          <a:p>
            <a:pPr marL="0" indent="0" algn="l">
              <a:lnSpc>
                <a:spcPts val="2000"/>
              </a:lnSpc>
              <a:buNone/>
            </a:pPr>
            <a:r>
              <a:rPr lang="en-US" sz="2000" dirty="0">
                <a:solidFill>
                  <a:srgbClr val="404155"/>
                </a:solidFill>
                <a:latin typeface="Alexandria" pitchFamily="34" charset="0"/>
                <a:ea typeface="Alexandria" pitchFamily="34" charset="-122"/>
                <a:cs typeface="Alexandria" pitchFamily="34" charset="-120"/>
              </a:rPr>
              <a:t>Xavfsizlik</a:t>
            </a:r>
            <a:endParaRPr lang="en-US" sz="2000" dirty="0"/>
          </a:p>
        </p:txBody>
      </p:sp>
      <p:sp>
        <p:nvSpPr>
          <p:cNvPr id="20" name="Text 14"/>
          <p:cNvSpPr/>
          <p:nvPr/>
        </p:nvSpPr>
        <p:spPr>
          <a:xfrm>
            <a:off x="6778228" y="5700712"/>
            <a:ext cx="7113032" cy="525780"/>
          </a:xfrm>
          <a:prstGeom prst="rect">
            <a:avLst/>
          </a:prstGeom>
          <a:noFill/>
          <a:ln/>
        </p:spPr>
        <p:txBody>
          <a:bodyPr wrap="square" lIns="0" tIns="0" rIns="0" bIns="0" rtlCol="0" anchor="t"/>
          <a:lstStyle/>
          <a:p>
            <a:pPr marL="0" indent="0" algn="l">
              <a:lnSpc>
                <a:spcPts val="2050"/>
              </a:lnSpc>
              <a:buNone/>
            </a:pPr>
            <a:r>
              <a:rPr lang="en-US" sz="1600" dirty="0">
                <a:solidFill>
                  <a:srgbClr val="404155"/>
                </a:solidFill>
                <a:latin typeface="Nobile" pitchFamily="34" charset="0"/>
                <a:ea typeface="Nobile" pitchFamily="34" charset="-122"/>
                <a:cs typeface="Nobile" pitchFamily="34" charset="-120"/>
              </a:rPr>
              <a:t>Yadro modellari xavfsizlik tahdidlariga moyil bo'lishi mumkin, chunki ularni buzish yoki noto'g'ri maqsadlarda ishlatish mumkin.</a:t>
            </a:r>
            <a:endParaRPr lang="en-US" sz="1600" dirty="0"/>
          </a:p>
        </p:txBody>
      </p:sp>
      <p:sp>
        <p:nvSpPr>
          <p:cNvPr id="21" name="Shape 15"/>
          <p:cNvSpPr/>
          <p:nvPr/>
        </p:nvSpPr>
        <p:spPr>
          <a:xfrm>
            <a:off x="6654998" y="6401633"/>
            <a:ext cx="7359491" cy="11430"/>
          </a:xfrm>
          <a:prstGeom prst="roundRect">
            <a:avLst>
              <a:gd name="adj" fmla="val 603734"/>
            </a:avLst>
          </a:prstGeom>
          <a:solidFill>
            <a:srgbClr val="B8C3DF"/>
          </a:solidFill>
          <a:ln/>
        </p:spPr>
      </p:sp>
      <p:pic>
        <p:nvPicPr>
          <p:cNvPr id="22" name="Image 4" descr="preencoded.png"/>
          <p:cNvPicPr>
            <a:picLocks noChangeAspect="1"/>
          </p:cNvPicPr>
          <p:nvPr/>
        </p:nvPicPr>
        <p:blipFill>
          <a:blip r:embed="rId7"/>
          <a:stretch>
            <a:fillRect/>
          </a:stretch>
        </p:blipFill>
        <p:spPr>
          <a:xfrm>
            <a:off x="608648" y="6431637"/>
            <a:ext cx="6672739" cy="1209318"/>
          </a:xfrm>
          <a:prstGeom prst="rect">
            <a:avLst/>
          </a:prstGeom>
        </p:spPr>
      </p:pic>
      <p:sp>
        <p:nvSpPr>
          <p:cNvPr id="23" name="Text 16"/>
          <p:cNvSpPr/>
          <p:nvPr/>
        </p:nvSpPr>
        <p:spPr>
          <a:xfrm>
            <a:off x="3881557" y="6871930"/>
            <a:ext cx="126921" cy="328613"/>
          </a:xfrm>
          <a:prstGeom prst="rect">
            <a:avLst/>
          </a:prstGeom>
          <a:noFill/>
          <a:ln/>
        </p:spPr>
        <p:txBody>
          <a:bodyPr wrap="none" lIns="0" tIns="0" rIns="0" bIns="0" rtlCol="0" anchor="t"/>
          <a:lstStyle/>
          <a:p>
            <a:pPr marL="0" indent="0" algn="ctr">
              <a:lnSpc>
                <a:spcPts val="2550"/>
              </a:lnSpc>
              <a:buNone/>
            </a:pPr>
            <a:r>
              <a:rPr lang="en-US" sz="2000" dirty="0">
                <a:solidFill>
                  <a:srgbClr val="404155"/>
                </a:solidFill>
                <a:latin typeface="Alexandria" pitchFamily="34" charset="0"/>
                <a:ea typeface="Alexandria" pitchFamily="34" charset="-122"/>
                <a:cs typeface="Alexandria" pitchFamily="34" charset="-120"/>
              </a:rPr>
              <a:t>5</a:t>
            </a:r>
            <a:endParaRPr lang="en-US" sz="2000" dirty="0"/>
          </a:p>
        </p:txBody>
      </p:sp>
      <p:sp>
        <p:nvSpPr>
          <p:cNvPr id="24" name="Text 17"/>
          <p:cNvSpPr/>
          <p:nvPr/>
        </p:nvSpPr>
        <p:spPr>
          <a:xfrm>
            <a:off x="7445573" y="6595824"/>
            <a:ext cx="2053709" cy="256699"/>
          </a:xfrm>
          <a:prstGeom prst="rect">
            <a:avLst/>
          </a:prstGeom>
          <a:noFill/>
          <a:ln/>
        </p:spPr>
        <p:txBody>
          <a:bodyPr wrap="none" lIns="0" tIns="0" rIns="0" bIns="0" rtlCol="0" anchor="t"/>
          <a:lstStyle/>
          <a:p>
            <a:pPr marL="0" indent="0" algn="l">
              <a:lnSpc>
                <a:spcPts val="2000"/>
              </a:lnSpc>
              <a:buNone/>
            </a:pPr>
            <a:r>
              <a:rPr lang="en-US" sz="2000" dirty="0">
                <a:solidFill>
                  <a:srgbClr val="404155"/>
                </a:solidFill>
                <a:latin typeface="Alexandria" pitchFamily="34" charset="0"/>
                <a:ea typeface="Alexandria" pitchFamily="34" charset="-122"/>
                <a:cs typeface="Alexandria" pitchFamily="34" charset="-120"/>
              </a:rPr>
              <a:t>Etikani buzish</a:t>
            </a:r>
            <a:endParaRPr lang="en-US" sz="2000" dirty="0"/>
          </a:p>
        </p:txBody>
      </p:sp>
      <p:sp>
        <p:nvSpPr>
          <p:cNvPr id="25" name="Text 18"/>
          <p:cNvSpPr/>
          <p:nvPr/>
        </p:nvSpPr>
        <p:spPr>
          <a:xfrm>
            <a:off x="7445573" y="6950988"/>
            <a:ext cx="6445687" cy="525780"/>
          </a:xfrm>
          <a:prstGeom prst="rect">
            <a:avLst/>
          </a:prstGeom>
          <a:noFill/>
          <a:ln/>
        </p:spPr>
        <p:txBody>
          <a:bodyPr wrap="square" lIns="0" tIns="0" rIns="0" bIns="0" rtlCol="0" anchor="t"/>
          <a:lstStyle/>
          <a:p>
            <a:pPr marL="0" indent="0" algn="l">
              <a:lnSpc>
                <a:spcPts val="2050"/>
              </a:lnSpc>
              <a:buNone/>
            </a:pPr>
            <a:r>
              <a:rPr lang="en-US" sz="1600" dirty="0">
                <a:solidFill>
                  <a:srgbClr val="404155"/>
                </a:solidFill>
                <a:latin typeface="Nobile" pitchFamily="34" charset="0"/>
                <a:ea typeface="Nobile" pitchFamily="34" charset="-122"/>
                <a:cs typeface="Nobile" pitchFamily="34" charset="-120"/>
              </a:rPr>
              <a:t>Yadro modellari ayrim hollarda insoniyatga zarar etkazishi mumkin bo'lgan qarorlar qabul qilishi mumkin.</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62714" y="599242"/>
            <a:ext cx="11056858" cy="681038"/>
          </a:xfrm>
          <a:prstGeom prst="rect">
            <a:avLst/>
          </a:prstGeom>
          <a:noFill/>
          <a:ln/>
        </p:spPr>
        <p:txBody>
          <a:bodyPr wrap="none" lIns="0" tIns="0" rIns="0" bIns="0" rtlCol="0" anchor="t"/>
          <a:lstStyle/>
          <a:p>
            <a:pPr marL="0" indent="0">
              <a:lnSpc>
                <a:spcPts val="5350"/>
              </a:lnSpc>
              <a:buNone/>
            </a:pPr>
            <a:r>
              <a:rPr lang="en-US" sz="4800" dirty="0">
                <a:solidFill>
                  <a:srgbClr val="1B1B27"/>
                </a:solidFill>
                <a:latin typeface="Alexandria" pitchFamily="34" charset="0"/>
                <a:ea typeface="Alexandria" pitchFamily="34" charset="-122"/>
                <a:cs typeface="Alexandria" pitchFamily="34" charset="-120"/>
              </a:rPr>
              <a:t>Yadro Modellaridan Foydalanish Sohalari</a:t>
            </a:r>
            <a:endParaRPr lang="en-US" sz="4800" dirty="0"/>
          </a:p>
        </p:txBody>
      </p:sp>
      <p:sp>
        <p:nvSpPr>
          <p:cNvPr id="3" name="Shape 1"/>
          <p:cNvSpPr/>
          <p:nvPr/>
        </p:nvSpPr>
        <p:spPr>
          <a:xfrm>
            <a:off x="762714" y="1716167"/>
            <a:ext cx="1638062" cy="776288"/>
          </a:xfrm>
          <a:prstGeom prst="roundRect">
            <a:avLst>
              <a:gd name="adj" fmla="val 11792"/>
            </a:avLst>
          </a:prstGeom>
          <a:solidFill>
            <a:srgbClr val="D2DDF9"/>
          </a:solidFill>
          <a:ln w="7620">
            <a:solidFill>
              <a:srgbClr val="B8C3DF"/>
            </a:solidFill>
            <a:prstDash val="solid"/>
          </a:ln>
        </p:spPr>
      </p:sp>
      <p:sp>
        <p:nvSpPr>
          <p:cNvPr id="4" name="Text 2"/>
          <p:cNvSpPr/>
          <p:nvPr/>
        </p:nvSpPr>
        <p:spPr>
          <a:xfrm>
            <a:off x="988219" y="1886426"/>
            <a:ext cx="102156" cy="435769"/>
          </a:xfrm>
          <a:prstGeom prst="rect">
            <a:avLst/>
          </a:prstGeom>
          <a:noFill/>
          <a:ln/>
        </p:spPr>
        <p:txBody>
          <a:bodyPr wrap="none" lIns="0" tIns="0" rIns="0" bIns="0" rtlCol="0" anchor="t"/>
          <a:lstStyle/>
          <a:p>
            <a:pPr marL="0" indent="0" algn="ctr">
              <a:lnSpc>
                <a:spcPts val="3400"/>
              </a:lnSpc>
              <a:buNone/>
            </a:pPr>
            <a:r>
              <a:rPr lang="en-US" sz="2800" dirty="0">
                <a:solidFill>
                  <a:srgbClr val="404155"/>
                </a:solidFill>
                <a:latin typeface="Alexandria" pitchFamily="34" charset="0"/>
                <a:ea typeface="Alexandria" pitchFamily="34" charset="-122"/>
                <a:cs typeface="Alexandria" pitchFamily="34" charset="-120"/>
              </a:rPr>
              <a:t>1</a:t>
            </a:r>
            <a:endParaRPr lang="en-US" sz="2800" dirty="0"/>
          </a:p>
        </p:txBody>
      </p:sp>
      <p:sp>
        <p:nvSpPr>
          <p:cNvPr id="5" name="Text 3"/>
          <p:cNvSpPr/>
          <p:nvPr/>
        </p:nvSpPr>
        <p:spPr>
          <a:xfrm>
            <a:off x="2618661" y="1934051"/>
            <a:ext cx="1595080" cy="340519"/>
          </a:xfrm>
          <a:prstGeom prst="rect">
            <a:avLst/>
          </a:prstGeom>
          <a:noFill/>
          <a:ln/>
        </p:spPr>
        <p:txBody>
          <a:bodyPr wrap="none" lIns="0" tIns="0" rIns="0" bIns="0" rtlCol="0" anchor="t"/>
          <a:lstStyle/>
          <a:p>
            <a:pPr marL="0" indent="0" algn="l">
              <a:lnSpc>
                <a:spcPts val="2650"/>
              </a:lnSpc>
              <a:buNone/>
            </a:pPr>
            <a:r>
              <a:rPr lang="en-US" sz="2800" dirty="0">
                <a:solidFill>
                  <a:srgbClr val="404155"/>
                </a:solidFill>
                <a:latin typeface="Alexandria" pitchFamily="34" charset="0"/>
                <a:ea typeface="Alexandria" pitchFamily="34" charset="-122"/>
                <a:cs typeface="Alexandria" pitchFamily="34" charset="-120"/>
              </a:rPr>
              <a:t>Texnologiya</a:t>
            </a:r>
            <a:endParaRPr lang="en-US" sz="2800" dirty="0"/>
          </a:p>
        </p:txBody>
      </p:sp>
      <p:sp>
        <p:nvSpPr>
          <p:cNvPr id="6" name="Shape 4"/>
          <p:cNvSpPr/>
          <p:nvPr/>
        </p:nvSpPr>
        <p:spPr>
          <a:xfrm>
            <a:off x="2509718" y="2477214"/>
            <a:ext cx="11249025" cy="15240"/>
          </a:xfrm>
          <a:prstGeom prst="roundRect">
            <a:avLst>
              <a:gd name="adj" fmla="val 600648"/>
            </a:avLst>
          </a:prstGeom>
          <a:solidFill>
            <a:srgbClr val="B8C3DF"/>
          </a:solidFill>
          <a:ln/>
        </p:spPr>
      </p:sp>
      <p:sp>
        <p:nvSpPr>
          <p:cNvPr id="7" name="Shape 5"/>
          <p:cNvSpPr/>
          <p:nvPr/>
        </p:nvSpPr>
        <p:spPr>
          <a:xfrm>
            <a:off x="762714" y="2601397"/>
            <a:ext cx="3276243" cy="1604486"/>
          </a:xfrm>
          <a:prstGeom prst="roundRect">
            <a:avLst>
              <a:gd name="adj" fmla="val 5705"/>
            </a:avLst>
          </a:prstGeom>
          <a:solidFill>
            <a:srgbClr val="D2DDF9"/>
          </a:solidFill>
          <a:ln w="7620">
            <a:solidFill>
              <a:srgbClr val="B8C3DF"/>
            </a:solidFill>
            <a:prstDash val="solid"/>
          </a:ln>
        </p:spPr>
      </p:sp>
      <p:sp>
        <p:nvSpPr>
          <p:cNvPr id="8" name="Text 6"/>
          <p:cNvSpPr/>
          <p:nvPr/>
        </p:nvSpPr>
        <p:spPr>
          <a:xfrm>
            <a:off x="988219" y="3185755"/>
            <a:ext cx="159425" cy="435769"/>
          </a:xfrm>
          <a:prstGeom prst="rect">
            <a:avLst/>
          </a:prstGeom>
          <a:noFill/>
          <a:ln/>
        </p:spPr>
        <p:txBody>
          <a:bodyPr wrap="none" lIns="0" tIns="0" rIns="0" bIns="0" rtlCol="0" anchor="t"/>
          <a:lstStyle/>
          <a:p>
            <a:pPr marL="0" indent="0" algn="ctr">
              <a:lnSpc>
                <a:spcPts val="3400"/>
              </a:lnSpc>
              <a:buNone/>
            </a:pPr>
            <a:r>
              <a:rPr lang="en-US" sz="2800" dirty="0">
                <a:solidFill>
                  <a:srgbClr val="404155"/>
                </a:solidFill>
                <a:latin typeface="Alexandria" pitchFamily="34" charset="0"/>
                <a:ea typeface="Alexandria" pitchFamily="34" charset="-122"/>
                <a:cs typeface="Alexandria" pitchFamily="34" charset="-120"/>
              </a:rPr>
              <a:t>2</a:t>
            </a:r>
            <a:endParaRPr lang="en-US" sz="2800" dirty="0"/>
          </a:p>
        </p:txBody>
      </p:sp>
      <p:sp>
        <p:nvSpPr>
          <p:cNvPr id="9" name="Text 7"/>
          <p:cNvSpPr/>
          <p:nvPr/>
        </p:nvSpPr>
        <p:spPr>
          <a:xfrm>
            <a:off x="4256842" y="2819281"/>
            <a:ext cx="2724269" cy="340519"/>
          </a:xfrm>
          <a:prstGeom prst="rect">
            <a:avLst/>
          </a:prstGeom>
          <a:noFill/>
          <a:ln/>
        </p:spPr>
        <p:txBody>
          <a:bodyPr wrap="none" lIns="0" tIns="0" rIns="0" bIns="0" rtlCol="0" anchor="t"/>
          <a:lstStyle/>
          <a:p>
            <a:pPr marL="0" indent="0" algn="l">
              <a:lnSpc>
                <a:spcPts val="2650"/>
              </a:lnSpc>
              <a:buNone/>
            </a:pPr>
            <a:r>
              <a:rPr lang="en-US" sz="2800" dirty="0">
                <a:solidFill>
                  <a:srgbClr val="404155"/>
                </a:solidFill>
                <a:latin typeface="Alexandria" pitchFamily="34" charset="0"/>
                <a:ea typeface="Alexandria" pitchFamily="34" charset="-122"/>
                <a:cs typeface="Alexandria" pitchFamily="34" charset="-120"/>
              </a:rPr>
              <a:t>Moliya</a:t>
            </a:r>
            <a:endParaRPr lang="en-US" sz="2800" dirty="0"/>
          </a:p>
        </p:txBody>
      </p:sp>
      <p:sp>
        <p:nvSpPr>
          <p:cNvPr id="10" name="Text 8"/>
          <p:cNvSpPr/>
          <p:nvPr/>
        </p:nvSpPr>
        <p:spPr>
          <a:xfrm>
            <a:off x="4256842" y="3290530"/>
            <a:ext cx="9392960" cy="697468"/>
          </a:xfrm>
          <a:prstGeom prst="rect">
            <a:avLst/>
          </a:prstGeom>
          <a:noFill/>
          <a:ln/>
        </p:spPr>
        <p:txBody>
          <a:bodyPr wrap="square" lIns="0" tIns="0" rIns="0" bIns="0" rtlCol="0" anchor="t"/>
          <a:lstStyle/>
          <a:p>
            <a:pPr marL="0" indent="0" algn="l">
              <a:lnSpc>
                <a:spcPts val="2700"/>
              </a:lnSpc>
              <a:buNone/>
            </a:pPr>
            <a:r>
              <a:rPr lang="en-US" sz="2000" dirty="0">
                <a:solidFill>
                  <a:srgbClr val="404155"/>
                </a:solidFill>
                <a:latin typeface="Nobile" pitchFamily="34" charset="0"/>
                <a:ea typeface="Nobile" pitchFamily="34" charset="-122"/>
                <a:cs typeface="Nobile" pitchFamily="34" charset="-120"/>
              </a:rPr>
              <a:t>Qimmatli qog'ozlar narxini bashorat qilish, xavfni boshqarish, savdo strategiyasini ishlab chiqish va boshqalar.</a:t>
            </a:r>
            <a:endParaRPr lang="en-US" sz="2000" dirty="0"/>
          </a:p>
        </p:txBody>
      </p:sp>
      <p:sp>
        <p:nvSpPr>
          <p:cNvPr id="11" name="Shape 9"/>
          <p:cNvSpPr/>
          <p:nvPr/>
        </p:nvSpPr>
        <p:spPr>
          <a:xfrm>
            <a:off x="4147899" y="4190643"/>
            <a:ext cx="9610844" cy="15240"/>
          </a:xfrm>
          <a:prstGeom prst="roundRect">
            <a:avLst>
              <a:gd name="adj" fmla="val 600648"/>
            </a:avLst>
          </a:prstGeom>
          <a:solidFill>
            <a:srgbClr val="B8C3DF"/>
          </a:solidFill>
          <a:ln/>
        </p:spPr>
      </p:sp>
      <p:sp>
        <p:nvSpPr>
          <p:cNvPr id="12" name="Shape 10"/>
          <p:cNvSpPr/>
          <p:nvPr/>
        </p:nvSpPr>
        <p:spPr>
          <a:xfrm>
            <a:off x="762714" y="4314825"/>
            <a:ext cx="4914305" cy="1604486"/>
          </a:xfrm>
          <a:prstGeom prst="roundRect">
            <a:avLst>
              <a:gd name="adj" fmla="val 5705"/>
            </a:avLst>
          </a:prstGeom>
          <a:solidFill>
            <a:srgbClr val="D2DDF9"/>
          </a:solidFill>
          <a:ln w="7620">
            <a:solidFill>
              <a:srgbClr val="B8C3DF"/>
            </a:solidFill>
            <a:prstDash val="solid"/>
          </a:ln>
        </p:spPr>
      </p:sp>
      <p:sp>
        <p:nvSpPr>
          <p:cNvPr id="13" name="Text 11"/>
          <p:cNvSpPr/>
          <p:nvPr/>
        </p:nvSpPr>
        <p:spPr>
          <a:xfrm>
            <a:off x="988219" y="4899184"/>
            <a:ext cx="160496" cy="435769"/>
          </a:xfrm>
          <a:prstGeom prst="rect">
            <a:avLst/>
          </a:prstGeom>
          <a:noFill/>
          <a:ln/>
        </p:spPr>
        <p:txBody>
          <a:bodyPr wrap="none" lIns="0" tIns="0" rIns="0" bIns="0" rtlCol="0" anchor="t"/>
          <a:lstStyle/>
          <a:p>
            <a:pPr marL="0" indent="0" algn="ctr">
              <a:lnSpc>
                <a:spcPts val="3400"/>
              </a:lnSpc>
              <a:buNone/>
            </a:pPr>
            <a:r>
              <a:rPr lang="en-US" sz="2800" dirty="0">
                <a:solidFill>
                  <a:srgbClr val="404155"/>
                </a:solidFill>
                <a:latin typeface="Alexandria" pitchFamily="34" charset="0"/>
                <a:ea typeface="Alexandria" pitchFamily="34" charset="-122"/>
                <a:cs typeface="Alexandria" pitchFamily="34" charset="-120"/>
              </a:rPr>
              <a:t>3</a:t>
            </a:r>
            <a:endParaRPr lang="en-US" sz="2800" dirty="0"/>
          </a:p>
        </p:txBody>
      </p:sp>
      <p:sp>
        <p:nvSpPr>
          <p:cNvPr id="14" name="Text 12"/>
          <p:cNvSpPr/>
          <p:nvPr/>
        </p:nvSpPr>
        <p:spPr>
          <a:xfrm>
            <a:off x="5894903" y="4532709"/>
            <a:ext cx="2724269" cy="340519"/>
          </a:xfrm>
          <a:prstGeom prst="rect">
            <a:avLst/>
          </a:prstGeom>
          <a:noFill/>
          <a:ln/>
        </p:spPr>
        <p:txBody>
          <a:bodyPr wrap="none" lIns="0" tIns="0" rIns="0" bIns="0" rtlCol="0" anchor="t"/>
          <a:lstStyle/>
          <a:p>
            <a:pPr marL="0" indent="0" algn="l">
              <a:lnSpc>
                <a:spcPts val="2650"/>
              </a:lnSpc>
              <a:buNone/>
            </a:pPr>
            <a:r>
              <a:rPr lang="en-US" sz="2800" dirty="0">
                <a:solidFill>
                  <a:srgbClr val="404155"/>
                </a:solidFill>
                <a:latin typeface="Alexandria" pitchFamily="34" charset="0"/>
                <a:ea typeface="Alexandria" pitchFamily="34" charset="-122"/>
                <a:cs typeface="Alexandria" pitchFamily="34" charset="-120"/>
              </a:rPr>
              <a:t>Sog'liqni Saqlash</a:t>
            </a:r>
            <a:endParaRPr lang="en-US" sz="2800" dirty="0"/>
          </a:p>
        </p:txBody>
      </p:sp>
      <p:sp>
        <p:nvSpPr>
          <p:cNvPr id="15" name="Text 13"/>
          <p:cNvSpPr/>
          <p:nvPr/>
        </p:nvSpPr>
        <p:spPr>
          <a:xfrm>
            <a:off x="5894903" y="5003959"/>
            <a:ext cx="7754898" cy="697468"/>
          </a:xfrm>
          <a:prstGeom prst="rect">
            <a:avLst/>
          </a:prstGeom>
          <a:noFill/>
          <a:ln/>
        </p:spPr>
        <p:txBody>
          <a:bodyPr wrap="square" lIns="0" tIns="0" rIns="0" bIns="0" rtlCol="0" anchor="t"/>
          <a:lstStyle/>
          <a:p>
            <a:pPr marL="0" indent="0" algn="l">
              <a:lnSpc>
                <a:spcPts val="2700"/>
              </a:lnSpc>
              <a:buNone/>
            </a:pPr>
            <a:r>
              <a:rPr lang="en-US" sz="2000" dirty="0">
                <a:solidFill>
                  <a:srgbClr val="404155"/>
                </a:solidFill>
                <a:latin typeface="Nobile" pitchFamily="34" charset="0"/>
                <a:ea typeface="Nobile" pitchFamily="34" charset="-122"/>
                <a:cs typeface="Nobile" pitchFamily="34" charset="-120"/>
              </a:rPr>
              <a:t>Kasalliklarni aniqlash, davolashni bashorat qilish, dori-darmonlarni ishlab chiqish va boshqalar.</a:t>
            </a:r>
            <a:endParaRPr lang="en-US" sz="2000" dirty="0"/>
          </a:p>
        </p:txBody>
      </p:sp>
      <p:sp>
        <p:nvSpPr>
          <p:cNvPr id="16" name="Shape 14"/>
          <p:cNvSpPr/>
          <p:nvPr/>
        </p:nvSpPr>
        <p:spPr>
          <a:xfrm>
            <a:off x="5785961" y="5904071"/>
            <a:ext cx="7972782" cy="15240"/>
          </a:xfrm>
          <a:prstGeom prst="roundRect">
            <a:avLst>
              <a:gd name="adj" fmla="val 600648"/>
            </a:avLst>
          </a:prstGeom>
          <a:solidFill>
            <a:srgbClr val="B8C3DF"/>
          </a:solidFill>
          <a:ln/>
        </p:spPr>
      </p:sp>
      <p:sp>
        <p:nvSpPr>
          <p:cNvPr id="17" name="Shape 15"/>
          <p:cNvSpPr/>
          <p:nvPr/>
        </p:nvSpPr>
        <p:spPr>
          <a:xfrm>
            <a:off x="762714" y="6028253"/>
            <a:ext cx="6552486" cy="1604486"/>
          </a:xfrm>
          <a:prstGeom prst="roundRect">
            <a:avLst>
              <a:gd name="adj" fmla="val 5705"/>
            </a:avLst>
          </a:prstGeom>
          <a:solidFill>
            <a:srgbClr val="D2DDF9"/>
          </a:solidFill>
          <a:ln w="7620">
            <a:solidFill>
              <a:srgbClr val="B8C3DF"/>
            </a:solidFill>
            <a:prstDash val="solid"/>
          </a:ln>
        </p:spPr>
      </p:sp>
      <p:sp>
        <p:nvSpPr>
          <p:cNvPr id="18" name="Text 16"/>
          <p:cNvSpPr/>
          <p:nvPr/>
        </p:nvSpPr>
        <p:spPr>
          <a:xfrm>
            <a:off x="988219" y="6612612"/>
            <a:ext cx="162639" cy="435769"/>
          </a:xfrm>
          <a:prstGeom prst="rect">
            <a:avLst/>
          </a:prstGeom>
          <a:noFill/>
          <a:ln/>
        </p:spPr>
        <p:txBody>
          <a:bodyPr wrap="none" lIns="0" tIns="0" rIns="0" bIns="0" rtlCol="0" anchor="t"/>
          <a:lstStyle/>
          <a:p>
            <a:pPr marL="0" indent="0" algn="ctr">
              <a:lnSpc>
                <a:spcPts val="3400"/>
              </a:lnSpc>
              <a:buNone/>
            </a:pPr>
            <a:r>
              <a:rPr lang="en-US" sz="2800" dirty="0">
                <a:solidFill>
                  <a:srgbClr val="404155"/>
                </a:solidFill>
                <a:latin typeface="Alexandria" pitchFamily="34" charset="0"/>
                <a:ea typeface="Alexandria" pitchFamily="34" charset="-122"/>
                <a:cs typeface="Alexandria" pitchFamily="34" charset="-120"/>
              </a:rPr>
              <a:t>4</a:t>
            </a:r>
            <a:endParaRPr lang="en-US" sz="2800" dirty="0"/>
          </a:p>
        </p:txBody>
      </p:sp>
      <p:sp>
        <p:nvSpPr>
          <p:cNvPr id="19" name="Text 17"/>
          <p:cNvSpPr/>
          <p:nvPr/>
        </p:nvSpPr>
        <p:spPr>
          <a:xfrm>
            <a:off x="7533084" y="6246138"/>
            <a:ext cx="2724269" cy="340519"/>
          </a:xfrm>
          <a:prstGeom prst="rect">
            <a:avLst/>
          </a:prstGeom>
          <a:noFill/>
          <a:ln/>
        </p:spPr>
        <p:txBody>
          <a:bodyPr wrap="none" lIns="0" tIns="0" rIns="0" bIns="0" rtlCol="0" anchor="t"/>
          <a:lstStyle/>
          <a:p>
            <a:pPr marL="0" indent="0" algn="l">
              <a:lnSpc>
                <a:spcPts val="2650"/>
              </a:lnSpc>
              <a:buNone/>
            </a:pPr>
            <a:r>
              <a:rPr lang="en-US" sz="2800" dirty="0">
                <a:solidFill>
                  <a:srgbClr val="404155"/>
                </a:solidFill>
                <a:latin typeface="Alexandria" pitchFamily="34" charset="0"/>
                <a:ea typeface="Alexandria" pitchFamily="34" charset="-122"/>
                <a:cs typeface="Alexandria" pitchFamily="34" charset="-120"/>
              </a:rPr>
              <a:t>Ta'lim</a:t>
            </a:r>
            <a:endParaRPr lang="en-US" sz="2800" dirty="0"/>
          </a:p>
        </p:txBody>
      </p:sp>
      <p:sp>
        <p:nvSpPr>
          <p:cNvPr id="20" name="Text 18"/>
          <p:cNvSpPr/>
          <p:nvPr/>
        </p:nvSpPr>
        <p:spPr>
          <a:xfrm>
            <a:off x="7533084" y="6717387"/>
            <a:ext cx="6116717" cy="697468"/>
          </a:xfrm>
          <a:prstGeom prst="rect">
            <a:avLst/>
          </a:prstGeom>
          <a:noFill/>
          <a:ln/>
        </p:spPr>
        <p:txBody>
          <a:bodyPr wrap="square" lIns="0" tIns="0" rIns="0" bIns="0" rtlCol="0" anchor="t"/>
          <a:lstStyle/>
          <a:p>
            <a:pPr marL="0" indent="0" algn="l">
              <a:lnSpc>
                <a:spcPts val="2700"/>
              </a:lnSpc>
              <a:buNone/>
            </a:pPr>
            <a:r>
              <a:rPr lang="en-US" sz="2000" dirty="0">
                <a:solidFill>
                  <a:srgbClr val="404155"/>
                </a:solidFill>
                <a:latin typeface="Nobile" pitchFamily="34" charset="0"/>
                <a:ea typeface="Nobile" pitchFamily="34" charset="-122"/>
                <a:cs typeface="Nobile" pitchFamily="34" charset="-120"/>
              </a:rPr>
              <a:t>Talabalarga shaxsiylashtirilgan ta'lim berish, ta'lim jarayonini avtomatlashtirish va boshqalar.</a:t>
            </a:r>
            <a:endParaRPr lang="en-US"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5089" y="726162"/>
            <a:ext cx="7713821" cy="1276826"/>
          </a:xfrm>
          <a:prstGeom prst="rect">
            <a:avLst/>
          </a:prstGeom>
          <a:noFill/>
          <a:ln/>
        </p:spPr>
        <p:txBody>
          <a:bodyPr wrap="square" lIns="0" tIns="0" rIns="0" bIns="0" rtlCol="0" anchor="t"/>
          <a:lstStyle/>
          <a:p>
            <a:pPr marL="0" indent="0">
              <a:lnSpc>
                <a:spcPts val="5000"/>
              </a:lnSpc>
              <a:buNone/>
            </a:pPr>
            <a:r>
              <a:rPr lang="en-US" sz="4400" dirty="0">
                <a:solidFill>
                  <a:srgbClr val="1B1B27"/>
                </a:solidFill>
                <a:latin typeface="Alexandria" pitchFamily="34" charset="0"/>
                <a:ea typeface="Alexandria" pitchFamily="34" charset="-122"/>
                <a:cs typeface="Alexandria" pitchFamily="34" charset="-120"/>
              </a:rPr>
              <a:t>Yadro Modellarining Rivojlanish Istiqbollari</a:t>
            </a:r>
            <a:endParaRPr lang="en-US" sz="4400" dirty="0"/>
          </a:p>
        </p:txBody>
      </p:sp>
      <p:sp>
        <p:nvSpPr>
          <p:cNvPr id="4" name="Text 1"/>
          <p:cNvSpPr/>
          <p:nvPr/>
        </p:nvSpPr>
        <p:spPr>
          <a:xfrm>
            <a:off x="715089" y="2411611"/>
            <a:ext cx="3703677" cy="674132"/>
          </a:xfrm>
          <a:prstGeom prst="rect">
            <a:avLst/>
          </a:prstGeom>
          <a:noFill/>
          <a:ln/>
        </p:spPr>
        <p:txBody>
          <a:bodyPr wrap="none" lIns="0" tIns="0" rIns="0" bIns="0" rtlCol="0" anchor="t"/>
          <a:lstStyle/>
          <a:p>
            <a:pPr marL="0" indent="0" algn="ctr">
              <a:lnSpc>
                <a:spcPts val="5300"/>
              </a:lnSpc>
              <a:buNone/>
            </a:pPr>
            <a:r>
              <a:rPr lang="en-US" sz="5400" dirty="0">
                <a:solidFill>
                  <a:srgbClr val="404155"/>
                </a:solidFill>
                <a:latin typeface="Alexandria" pitchFamily="34" charset="0"/>
                <a:ea typeface="Alexandria" pitchFamily="34" charset="-122"/>
                <a:cs typeface="Alexandria" pitchFamily="34" charset="-120"/>
              </a:rPr>
              <a:t>1</a:t>
            </a:r>
            <a:endParaRPr lang="en-US" sz="5400" dirty="0"/>
          </a:p>
        </p:txBody>
      </p:sp>
      <p:sp>
        <p:nvSpPr>
          <p:cNvPr id="5" name="Text 2"/>
          <p:cNvSpPr/>
          <p:nvPr/>
        </p:nvSpPr>
        <p:spPr>
          <a:xfrm>
            <a:off x="1289923" y="3341132"/>
            <a:ext cx="2553891" cy="319207"/>
          </a:xfrm>
          <a:prstGeom prst="rect">
            <a:avLst/>
          </a:prstGeom>
          <a:noFill/>
          <a:ln/>
        </p:spPr>
        <p:txBody>
          <a:bodyPr wrap="none" lIns="0" tIns="0" rIns="0" bIns="0" rtlCol="0" anchor="t"/>
          <a:lstStyle/>
          <a:p>
            <a:pPr marL="0" indent="0" algn="ctr">
              <a:lnSpc>
                <a:spcPts val="2500"/>
              </a:lnSpc>
              <a:buNone/>
            </a:pPr>
            <a:r>
              <a:rPr lang="en-US" sz="2400" dirty="0">
                <a:solidFill>
                  <a:srgbClr val="404155"/>
                </a:solidFill>
                <a:latin typeface="Alexandria" pitchFamily="34" charset="0"/>
                <a:ea typeface="Alexandria" pitchFamily="34" charset="-122"/>
                <a:cs typeface="Alexandria" pitchFamily="34" charset="-120"/>
              </a:rPr>
              <a:t>Kengayish</a:t>
            </a:r>
            <a:endParaRPr lang="en-US" sz="2400" dirty="0"/>
          </a:p>
        </p:txBody>
      </p:sp>
      <p:sp>
        <p:nvSpPr>
          <p:cNvPr id="6" name="Text 3"/>
          <p:cNvSpPr/>
          <p:nvPr/>
        </p:nvSpPr>
        <p:spPr>
          <a:xfrm>
            <a:off x="715089" y="3782854"/>
            <a:ext cx="3703677" cy="653653"/>
          </a:xfrm>
          <a:prstGeom prst="rect">
            <a:avLst/>
          </a:prstGeom>
          <a:noFill/>
          <a:ln/>
        </p:spPr>
        <p:txBody>
          <a:bodyPr wrap="square" lIns="0" tIns="0" rIns="0" bIns="0" rtlCol="0" anchor="t"/>
          <a:lstStyle/>
          <a:p>
            <a:pPr marL="0" indent="0" algn="ctr">
              <a:lnSpc>
                <a:spcPts val="2550"/>
              </a:lnSpc>
              <a:buNone/>
            </a:pPr>
            <a:r>
              <a:rPr lang="en-US" dirty="0">
                <a:solidFill>
                  <a:srgbClr val="404155"/>
                </a:solidFill>
                <a:latin typeface="Nobile" pitchFamily="34" charset="0"/>
                <a:ea typeface="Nobile" pitchFamily="34" charset="-122"/>
                <a:cs typeface="Nobile" pitchFamily="34" charset="-120"/>
              </a:rPr>
              <a:t>Yadro modellari ko'proq sohalarda qo'llaniladi va rivojlanadi.</a:t>
            </a:r>
            <a:endParaRPr lang="en-US" dirty="0"/>
          </a:p>
        </p:txBody>
      </p:sp>
      <p:sp>
        <p:nvSpPr>
          <p:cNvPr id="7" name="Text 4"/>
          <p:cNvSpPr/>
          <p:nvPr/>
        </p:nvSpPr>
        <p:spPr>
          <a:xfrm>
            <a:off x="4725233" y="2411611"/>
            <a:ext cx="3703677" cy="674132"/>
          </a:xfrm>
          <a:prstGeom prst="rect">
            <a:avLst/>
          </a:prstGeom>
          <a:noFill/>
          <a:ln/>
        </p:spPr>
        <p:txBody>
          <a:bodyPr wrap="none" lIns="0" tIns="0" rIns="0" bIns="0" rtlCol="0" anchor="t"/>
          <a:lstStyle/>
          <a:p>
            <a:pPr marL="0" indent="0" algn="ctr">
              <a:lnSpc>
                <a:spcPts val="5300"/>
              </a:lnSpc>
              <a:buNone/>
            </a:pPr>
            <a:r>
              <a:rPr lang="en-US" sz="5400" dirty="0">
                <a:solidFill>
                  <a:srgbClr val="404155"/>
                </a:solidFill>
                <a:latin typeface="Alexandria" pitchFamily="34" charset="0"/>
                <a:ea typeface="Alexandria" pitchFamily="34" charset="-122"/>
                <a:cs typeface="Alexandria" pitchFamily="34" charset="-120"/>
              </a:rPr>
              <a:t>2</a:t>
            </a:r>
            <a:endParaRPr lang="en-US" sz="5400" dirty="0"/>
          </a:p>
        </p:txBody>
      </p:sp>
      <p:sp>
        <p:nvSpPr>
          <p:cNvPr id="8" name="Text 5"/>
          <p:cNvSpPr/>
          <p:nvPr/>
        </p:nvSpPr>
        <p:spPr>
          <a:xfrm>
            <a:off x="5300067" y="3341132"/>
            <a:ext cx="2553891" cy="319207"/>
          </a:xfrm>
          <a:prstGeom prst="rect">
            <a:avLst/>
          </a:prstGeom>
          <a:noFill/>
          <a:ln/>
        </p:spPr>
        <p:txBody>
          <a:bodyPr wrap="none" lIns="0" tIns="0" rIns="0" bIns="0" rtlCol="0" anchor="t"/>
          <a:lstStyle/>
          <a:p>
            <a:pPr marL="0" indent="0" algn="ctr">
              <a:lnSpc>
                <a:spcPts val="2500"/>
              </a:lnSpc>
              <a:buNone/>
            </a:pPr>
            <a:r>
              <a:rPr lang="en-US" sz="2400" dirty="0">
                <a:solidFill>
                  <a:srgbClr val="404155"/>
                </a:solidFill>
                <a:latin typeface="Alexandria" pitchFamily="34" charset="0"/>
                <a:ea typeface="Alexandria" pitchFamily="34" charset="-122"/>
                <a:cs typeface="Alexandria" pitchFamily="34" charset="-120"/>
              </a:rPr>
              <a:t>Shaffoflik</a:t>
            </a:r>
            <a:endParaRPr lang="en-US" sz="2400" dirty="0"/>
          </a:p>
        </p:txBody>
      </p:sp>
      <p:sp>
        <p:nvSpPr>
          <p:cNvPr id="9" name="Text 6"/>
          <p:cNvSpPr/>
          <p:nvPr/>
        </p:nvSpPr>
        <p:spPr>
          <a:xfrm>
            <a:off x="4725233" y="3782854"/>
            <a:ext cx="3703677" cy="653653"/>
          </a:xfrm>
          <a:prstGeom prst="rect">
            <a:avLst/>
          </a:prstGeom>
          <a:noFill/>
          <a:ln/>
        </p:spPr>
        <p:txBody>
          <a:bodyPr wrap="square" lIns="0" tIns="0" rIns="0" bIns="0" rtlCol="0" anchor="t"/>
          <a:lstStyle/>
          <a:p>
            <a:pPr marL="0" indent="0" algn="ctr">
              <a:lnSpc>
                <a:spcPts val="2550"/>
              </a:lnSpc>
              <a:buNone/>
            </a:pPr>
            <a:r>
              <a:rPr lang="en-US" dirty="0">
                <a:solidFill>
                  <a:srgbClr val="404155"/>
                </a:solidFill>
                <a:latin typeface="Nobile" pitchFamily="34" charset="0"/>
                <a:ea typeface="Nobile" pitchFamily="34" charset="-122"/>
                <a:cs typeface="Nobile" pitchFamily="34" charset="-120"/>
              </a:rPr>
              <a:t>Yadro modellarining qarorlarini tushunish osonlashadi.</a:t>
            </a:r>
            <a:endParaRPr lang="en-US" dirty="0"/>
          </a:p>
        </p:txBody>
      </p:sp>
      <p:sp>
        <p:nvSpPr>
          <p:cNvPr id="10" name="Text 7"/>
          <p:cNvSpPr/>
          <p:nvPr/>
        </p:nvSpPr>
        <p:spPr>
          <a:xfrm>
            <a:off x="715089" y="5151596"/>
            <a:ext cx="3703677" cy="674132"/>
          </a:xfrm>
          <a:prstGeom prst="rect">
            <a:avLst/>
          </a:prstGeom>
          <a:noFill/>
          <a:ln/>
        </p:spPr>
        <p:txBody>
          <a:bodyPr wrap="none" lIns="0" tIns="0" rIns="0" bIns="0" rtlCol="0" anchor="t"/>
          <a:lstStyle/>
          <a:p>
            <a:pPr marL="0" indent="0" algn="ctr">
              <a:lnSpc>
                <a:spcPts val="5300"/>
              </a:lnSpc>
              <a:buNone/>
            </a:pPr>
            <a:r>
              <a:rPr lang="en-US" sz="5400" dirty="0">
                <a:solidFill>
                  <a:srgbClr val="404155"/>
                </a:solidFill>
                <a:latin typeface="Alexandria" pitchFamily="34" charset="0"/>
                <a:ea typeface="Alexandria" pitchFamily="34" charset="-122"/>
                <a:cs typeface="Alexandria" pitchFamily="34" charset="-120"/>
              </a:rPr>
              <a:t>3</a:t>
            </a:r>
            <a:endParaRPr lang="en-US" sz="5400" dirty="0"/>
          </a:p>
        </p:txBody>
      </p:sp>
      <p:sp>
        <p:nvSpPr>
          <p:cNvPr id="11" name="Text 8"/>
          <p:cNvSpPr/>
          <p:nvPr/>
        </p:nvSpPr>
        <p:spPr>
          <a:xfrm>
            <a:off x="1289923" y="6081117"/>
            <a:ext cx="2553891" cy="319207"/>
          </a:xfrm>
          <a:prstGeom prst="rect">
            <a:avLst/>
          </a:prstGeom>
          <a:noFill/>
          <a:ln/>
        </p:spPr>
        <p:txBody>
          <a:bodyPr wrap="none" lIns="0" tIns="0" rIns="0" bIns="0" rtlCol="0" anchor="t"/>
          <a:lstStyle/>
          <a:p>
            <a:pPr marL="0" indent="0" algn="ctr">
              <a:lnSpc>
                <a:spcPts val="2500"/>
              </a:lnSpc>
              <a:buNone/>
            </a:pPr>
            <a:r>
              <a:rPr lang="en-US" sz="2400" dirty="0">
                <a:solidFill>
                  <a:srgbClr val="404155"/>
                </a:solidFill>
                <a:latin typeface="Alexandria" pitchFamily="34" charset="0"/>
                <a:ea typeface="Alexandria" pitchFamily="34" charset="-122"/>
                <a:cs typeface="Alexandria" pitchFamily="34" charset="-120"/>
              </a:rPr>
              <a:t>Etikani rivojlantirish</a:t>
            </a:r>
            <a:endParaRPr lang="en-US" sz="2400" dirty="0"/>
          </a:p>
        </p:txBody>
      </p:sp>
      <p:sp>
        <p:nvSpPr>
          <p:cNvPr id="12" name="Text 9"/>
          <p:cNvSpPr/>
          <p:nvPr/>
        </p:nvSpPr>
        <p:spPr>
          <a:xfrm>
            <a:off x="715089" y="6522839"/>
            <a:ext cx="3703677" cy="980480"/>
          </a:xfrm>
          <a:prstGeom prst="rect">
            <a:avLst/>
          </a:prstGeom>
          <a:noFill/>
          <a:ln/>
        </p:spPr>
        <p:txBody>
          <a:bodyPr wrap="square" lIns="0" tIns="0" rIns="0" bIns="0" rtlCol="0" anchor="t"/>
          <a:lstStyle/>
          <a:p>
            <a:pPr marL="0" indent="0" algn="ctr">
              <a:lnSpc>
                <a:spcPts val="2550"/>
              </a:lnSpc>
              <a:buNone/>
            </a:pPr>
            <a:r>
              <a:rPr lang="en-US" dirty="0">
                <a:solidFill>
                  <a:srgbClr val="404155"/>
                </a:solidFill>
                <a:latin typeface="Nobile" pitchFamily="34" charset="0"/>
                <a:ea typeface="Nobile" pitchFamily="34" charset="-122"/>
                <a:cs typeface="Nobile" pitchFamily="34" charset="-120"/>
              </a:rPr>
              <a:t>Yadro modellarining ishlatilishi insoniyat manfaatlari bilan moslashtiriladi.</a:t>
            </a:r>
            <a:endParaRPr lang="en-US" dirty="0"/>
          </a:p>
        </p:txBody>
      </p:sp>
      <p:sp>
        <p:nvSpPr>
          <p:cNvPr id="13" name="Text 10"/>
          <p:cNvSpPr/>
          <p:nvPr/>
        </p:nvSpPr>
        <p:spPr>
          <a:xfrm>
            <a:off x="4725233" y="5151596"/>
            <a:ext cx="3703677" cy="674132"/>
          </a:xfrm>
          <a:prstGeom prst="rect">
            <a:avLst/>
          </a:prstGeom>
          <a:noFill/>
          <a:ln/>
        </p:spPr>
        <p:txBody>
          <a:bodyPr wrap="none" lIns="0" tIns="0" rIns="0" bIns="0" rtlCol="0" anchor="t"/>
          <a:lstStyle/>
          <a:p>
            <a:pPr marL="0" indent="0" algn="ctr">
              <a:lnSpc>
                <a:spcPts val="5300"/>
              </a:lnSpc>
              <a:buNone/>
            </a:pPr>
            <a:r>
              <a:rPr lang="en-US" sz="5400" dirty="0">
                <a:solidFill>
                  <a:srgbClr val="404155"/>
                </a:solidFill>
                <a:latin typeface="Alexandria" pitchFamily="34" charset="0"/>
                <a:ea typeface="Alexandria" pitchFamily="34" charset="-122"/>
                <a:cs typeface="Alexandria" pitchFamily="34" charset="-120"/>
              </a:rPr>
              <a:t>4</a:t>
            </a:r>
            <a:endParaRPr lang="en-US" sz="5400" dirty="0"/>
          </a:p>
        </p:txBody>
      </p:sp>
      <p:sp>
        <p:nvSpPr>
          <p:cNvPr id="14" name="Text 11"/>
          <p:cNvSpPr/>
          <p:nvPr/>
        </p:nvSpPr>
        <p:spPr>
          <a:xfrm>
            <a:off x="5300067" y="6081117"/>
            <a:ext cx="2553891" cy="319207"/>
          </a:xfrm>
          <a:prstGeom prst="rect">
            <a:avLst/>
          </a:prstGeom>
          <a:noFill/>
          <a:ln/>
        </p:spPr>
        <p:txBody>
          <a:bodyPr wrap="none" lIns="0" tIns="0" rIns="0" bIns="0" rtlCol="0" anchor="t"/>
          <a:lstStyle/>
          <a:p>
            <a:pPr marL="0" indent="0" algn="ctr">
              <a:lnSpc>
                <a:spcPts val="2500"/>
              </a:lnSpc>
              <a:buNone/>
            </a:pPr>
            <a:r>
              <a:rPr lang="en-US" sz="2400" dirty="0">
                <a:solidFill>
                  <a:srgbClr val="404155"/>
                </a:solidFill>
                <a:latin typeface="Alexandria" pitchFamily="34" charset="0"/>
                <a:ea typeface="Alexandria" pitchFamily="34" charset="-122"/>
                <a:cs typeface="Alexandria" pitchFamily="34" charset="-120"/>
              </a:rPr>
              <a:t>Gibridlash</a:t>
            </a:r>
            <a:endParaRPr lang="en-US" sz="2400" dirty="0"/>
          </a:p>
        </p:txBody>
      </p:sp>
      <p:sp>
        <p:nvSpPr>
          <p:cNvPr id="15" name="Text 12"/>
          <p:cNvSpPr/>
          <p:nvPr/>
        </p:nvSpPr>
        <p:spPr>
          <a:xfrm>
            <a:off x="4725233" y="6522839"/>
            <a:ext cx="3703677" cy="653653"/>
          </a:xfrm>
          <a:prstGeom prst="rect">
            <a:avLst/>
          </a:prstGeom>
          <a:noFill/>
          <a:ln/>
        </p:spPr>
        <p:txBody>
          <a:bodyPr wrap="square" lIns="0" tIns="0" rIns="0" bIns="0" rtlCol="0" anchor="t"/>
          <a:lstStyle/>
          <a:p>
            <a:pPr marL="0" indent="0" algn="ctr">
              <a:lnSpc>
                <a:spcPts val="2550"/>
              </a:lnSpc>
              <a:buNone/>
            </a:pPr>
            <a:r>
              <a:rPr lang="en-US" dirty="0">
                <a:solidFill>
                  <a:srgbClr val="404155"/>
                </a:solidFill>
                <a:latin typeface="Nobile" pitchFamily="34" charset="0"/>
                <a:ea typeface="Nobile" pitchFamily="34" charset="-122"/>
                <a:cs typeface="Nobile" pitchFamily="34" charset="-120"/>
              </a:rPr>
              <a:t>Yadro modellarining turli xil turlari bir-biri bilan birlashtiriladi.</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mavzusi">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791</Words>
  <Application>Microsoft Office PowerPoint</Application>
  <PresentationFormat>Buyurtma</PresentationFormat>
  <Paragraphs>105</Paragraphs>
  <Slides>10</Slides>
  <Notes>10</Notes>
  <HiddenSlides>0</HiddenSlides>
  <MMClips>0</MMClips>
  <ScaleCrop>false</ScaleCrop>
  <HeadingPairs>
    <vt:vector size="6" baseType="variant">
      <vt:variant>
        <vt:lpstr>Foydalanilgan shriftlar</vt:lpstr>
      </vt:variant>
      <vt:variant>
        <vt:i4>4</vt:i4>
      </vt:variant>
      <vt:variant>
        <vt:lpstr>Mavzu</vt:lpstr>
      </vt:variant>
      <vt:variant>
        <vt:i4>1</vt:i4>
      </vt:variant>
      <vt:variant>
        <vt:lpstr>Slayd sarlavhalari</vt:lpstr>
      </vt:variant>
      <vt:variant>
        <vt:i4>10</vt:i4>
      </vt:variant>
    </vt:vector>
  </HeadingPairs>
  <TitlesOfParts>
    <vt:vector size="15" baseType="lpstr">
      <vt:lpstr>Alexandria</vt:lpstr>
      <vt:lpstr>Arial</vt:lpstr>
      <vt:lpstr>Nobile</vt:lpstr>
      <vt:lpstr>Nobile Medium</vt:lpstr>
      <vt:lpstr>Office Theme</vt:lpstr>
      <vt:lpstr>PowerPoint taqdimoti</vt:lpstr>
      <vt:lpstr>PowerPoint taqdimoti</vt:lpstr>
      <vt:lpstr>PowerPoint taqdimoti</vt:lpstr>
      <vt:lpstr>PowerPoint taqdimoti</vt:lpstr>
      <vt:lpstr>PowerPoint taqdimoti</vt:lpstr>
      <vt:lpstr>PowerPoint taqdimoti</vt:lpstr>
      <vt:lpstr>PowerPoint taqdimoti</vt:lpstr>
      <vt:lpstr>PowerPoint taqdimoti</vt:lpstr>
      <vt:lpstr>PowerPoint taqdimoti</vt:lpstr>
      <vt:lpstr>PowerPoint taqdimoti</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Hojiakbar Turotov</cp:lastModifiedBy>
  <cp:revision>2</cp:revision>
  <dcterms:created xsi:type="dcterms:W3CDTF">2024-12-03T00:18:40Z</dcterms:created>
  <dcterms:modified xsi:type="dcterms:W3CDTF">2024-12-03T12:42:43Z</dcterms:modified>
</cp:coreProperties>
</file>